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Lst>
  <p:sldSz cx="32918400" cy="43891200"/>
  <p:notesSz cx="6858000" cy="9144000"/>
  <p:embeddedFontLst>
    <p:embeddedFont>
      <p:font typeface="Libre Baskerville" charset="0"/>
      <p:regular r:id="rId3"/>
    </p:embeddedFont>
    <p:embeddedFont>
      <p:font typeface="Calibri" pitchFamily="34" charset="0"/>
      <p:regular r:id="rId4"/>
      <p:bold r:id="rId5"/>
      <p:italic r:id="rId6"/>
      <p:boldItalic r:id="rId7"/>
    </p:embeddedFont>
    <p:embeddedFont>
      <p:font typeface="Libre Baskerville Bold" charset="0"/>
      <p:regular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33" d="100"/>
          <a:sy n="33" d="100"/>
        </p:scale>
        <p:origin x="60" y="45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6.fntdata"/><Relationship Id="rId3" Type="http://schemas.openxmlformats.org/officeDocument/2006/relationships/font" Target="fonts/font1.fntdata"/><Relationship Id="rId7" Type="http://schemas.openxmlformats.org/officeDocument/2006/relationships/font" Target="fonts/font5.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11" Type="http://schemas.openxmlformats.org/officeDocument/2006/relationships/theme" Target="theme/theme1.xml"/><Relationship Id="rId5" Type="http://schemas.openxmlformats.org/officeDocument/2006/relationships/font" Target="fonts/font3.fntdata"/><Relationship Id="rId10" Type="http://schemas.openxmlformats.org/officeDocument/2006/relationships/viewProps" Target="viewProps.xml"/><Relationship Id="rId4" Type="http://schemas.openxmlformats.org/officeDocument/2006/relationships/font" Target="fonts/font2.fntdata"/><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13" Type="http://schemas.openxmlformats.org/officeDocument/2006/relationships/hyperlink" Target="http://dx.doi.org/10.1016/j.cub.2015.06.004" TargetMode="External"/><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8.pn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3.svg"/><Relationship Id="rId9" Type="http://schemas.openxmlformats.org/officeDocument/2006/relationships/image" Target="../media/image6.png"/><Relationship Id="rId14" Type="http://schemas.openxmlformats.org/officeDocument/2006/relationships/hyperlink" Target="http://doi.org/10.1098/rsbl.2010.114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1EB"/>
        </a:solidFill>
        <a:effectLst/>
      </p:bgPr>
    </p:bg>
    <p:spTree>
      <p:nvGrpSpPr>
        <p:cNvPr id="1" name=""/>
        <p:cNvGrpSpPr/>
        <p:nvPr/>
      </p:nvGrpSpPr>
      <p:grpSpPr>
        <a:xfrm>
          <a:off x="0" y="0"/>
          <a:ext cx="0" cy="0"/>
          <a:chOff x="0" y="0"/>
          <a:chExt cx="0" cy="0"/>
        </a:xfrm>
      </p:grpSpPr>
      <p:sp>
        <p:nvSpPr>
          <p:cNvPr id="2" name="AutoShape 2"/>
          <p:cNvSpPr/>
          <p:nvPr/>
        </p:nvSpPr>
        <p:spPr>
          <a:xfrm>
            <a:off x="1835944" y="4479187"/>
            <a:ext cx="29437012" cy="13437078"/>
          </a:xfrm>
          <a:prstGeom prst="rect">
            <a:avLst/>
          </a:prstGeom>
          <a:solidFill>
            <a:srgbClr val="D9D9D9"/>
          </a:solidFill>
        </p:spPr>
      </p:sp>
      <p:sp>
        <p:nvSpPr>
          <p:cNvPr id="3" name="AutoShape 3"/>
          <p:cNvSpPr/>
          <p:nvPr/>
        </p:nvSpPr>
        <p:spPr>
          <a:xfrm>
            <a:off x="2026444" y="4479187"/>
            <a:ext cx="29246512" cy="0"/>
          </a:xfrm>
          <a:prstGeom prst="line">
            <a:avLst/>
          </a:prstGeom>
          <a:ln w="28575" cap="rnd">
            <a:solidFill>
              <a:srgbClr val="000000"/>
            </a:solidFill>
            <a:prstDash val="solid"/>
            <a:headEnd type="none" w="sm" len="sm"/>
            <a:tailEnd type="none" w="sm" len="sm"/>
          </a:ln>
        </p:spPr>
      </p:sp>
      <p:sp>
        <p:nvSpPr>
          <p:cNvPr id="4" name="AutoShape 4"/>
          <p:cNvSpPr/>
          <p:nvPr/>
        </p:nvSpPr>
        <p:spPr>
          <a:xfrm>
            <a:off x="2026444" y="17181653"/>
            <a:ext cx="29276105" cy="0"/>
          </a:xfrm>
          <a:prstGeom prst="line">
            <a:avLst/>
          </a:prstGeom>
          <a:ln w="28575" cap="rnd">
            <a:solidFill>
              <a:srgbClr val="000000"/>
            </a:solidFill>
            <a:prstDash val="solid"/>
            <a:headEnd type="none" w="sm" len="sm"/>
            <a:tailEnd type="none" w="sm" len="sm"/>
          </a:ln>
        </p:spPr>
      </p:sp>
      <p:sp>
        <p:nvSpPr>
          <p:cNvPr id="5" name="AutoShape 5"/>
          <p:cNvSpPr/>
          <p:nvPr/>
        </p:nvSpPr>
        <p:spPr>
          <a:xfrm>
            <a:off x="1835944" y="27101422"/>
            <a:ext cx="29276105" cy="0"/>
          </a:xfrm>
          <a:prstGeom prst="line">
            <a:avLst/>
          </a:prstGeom>
          <a:ln w="28575" cap="rnd">
            <a:solidFill>
              <a:srgbClr val="000000"/>
            </a:solidFill>
            <a:prstDash val="solid"/>
            <a:headEnd type="none" w="sm" len="sm"/>
            <a:tailEnd type="none" w="sm" len="sm"/>
          </a:ln>
        </p:spPr>
      </p:sp>
      <p:sp>
        <p:nvSpPr>
          <p:cNvPr id="6" name="AutoShape 6"/>
          <p:cNvSpPr/>
          <p:nvPr/>
        </p:nvSpPr>
        <p:spPr>
          <a:xfrm>
            <a:off x="1835944" y="34341481"/>
            <a:ext cx="29246512" cy="0"/>
          </a:xfrm>
          <a:prstGeom prst="line">
            <a:avLst/>
          </a:prstGeom>
          <a:ln w="28575" cap="rnd">
            <a:solidFill>
              <a:srgbClr val="000000"/>
            </a:solidFill>
            <a:prstDash val="solid"/>
            <a:headEnd type="none" w="sm" len="sm"/>
            <a:tailEnd type="none" w="sm" len="sm"/>
          </a:ln>
        </p:spPr>
      </p:sp>
      <p:sp>
        <p:nvSpPr>
          <p:cNvPr id="7" name="AutoShape 7"/>
          <p:cNvSpPr/>
          <p:nvPr/>
        </p:nvSpPr>
        <p:spPr>
          <a:xfrm>
            <a:off x="2026444" y="26048910"/>
            <a:ext cx="29276105" cy="7602009"/>
          </a:xfrm>
          <a:prstGeom prst="rect">
            <a:avLst/>
          </a:prstGeom>
          <a:solidFill>
            <a:srgbClr val="D9D9D9"/>
          </a:solidFill>
        </p:spPr>
      </p:sp>
      <p:sp>
        <p:nvSpPr>
          <p:cNvPr id="8" name="AutoShape 8"/>
          <p:cNvSpPr/>
          <p:nvPr/>
        </p:nvSpPr>
        <p:spPr>
          <a:xfrm>
            <a:off x="1835944" y="18500865"/>
            <a:ext cx="29246512" cy="6957494"/>
          </a:xfrm>
          <a:prstGeom prst="rect">
            <a:avLst/>
          </a:prstGeom>
          <a:solidFill>
            <a:srgbClr val="D9D9D9"/>
          </a:solidFill>
        </p:spPr>
      </p:sp>
      <p:sp>
        <p:nvSpPr>
          <p:cNvPr id="9" name="AutoShape 9"/>
          <p:cNvSpPr/>
          <p:nvPr/>
        </p:nvSpPr>
        <p:spPr>
          <a:xfrm>
            <a:off x="14239301" y="34727243"/>
            <a:ext cx="17063248" cy="7602009"/>
          </a:xfrm>
          <a:prstGeom prst="rect">
            <a:avLst/>
          </a:prstGeom>
          <a:solidFill>
            <a:srgbClr val="D9D9D9"/>
          </a:solidFill>
        </p:spPr>
      </p:sp>
      <p:sp>
        <p:nvSpPr>
          <p:cNvPr id="10" name="Freeform 10"/>
          <p:cNvSpPr/>
          <p:nvPr/>
        </p:nvSpPr>
        <p:spPr>
          <a:xfrm>
            <a:off x="15257353" y="10134929"/>
            <a:ext cx="4046791" cy="1704711"/>
          </a:xfrm>
          <a:custGeom>
            <a:avLst/>
            <a:gdLst/>
            <a:ahLst/>
            <a:cxnLst/>
            <a:rect l="l" t="t" r="r" b="b"/>
            <a:pathLst>
              <a:path w="4046791" h="1704711">
                <a:moveTo>
                  <a:pt x="0" y="0"/>
                </a:moveTo>
                <a:lnTo>
                  <a:pt x="4046792" y="0"/>
                </a:lnTo>
                <a:lnTo>
                  <a:pt x="4046792" y="1704711"/>
                </a:lnTo>
                <a:lnTo>
                  <a:pt x="0" y="1704711"/>
                </a:lnTo>
                <a:lnTo>
                  <a:pt x="0" y="0"/>
                </a:lnTo>
                <a:close/>
              </a:path>
            </a:pathLst>
          </a:custGeom>
          <a:blipFill>
            <a:blip r:embed="rId2"/>
            <a:stretch>
              <a:fillRect/>
            </a:stretch>
          </a:blipFill>
        </p:spPr>
      </p:sp>
      <p:sp>
        <p:nvSpPr>
          <p:cNvPr id="11" name="Freeform 11"/>
          <p:cNvSpPr/>
          <p:nvPr/>
        </p:nvSpPr>
        <p:spPr>
          <a:xfrm>
            <a:off x="11876556" y="18452890"/>
            <a:ext cx="1333528" cy="1378323"/>
          </a:xfrm>
          <a:custGeom>
            <a:avLst/>
            <a:gdLst/>
            <a:ahLst/>
            <a:cxnLst/>
            <a:rect l="l" t="t" r="r" b="b"/>
            <a:pathLst>
              <a:path w="1333528" h="1378323">
                <a:moveTo>
                  <a:pt x="0" y="0"/>
                </a:moveTo>
                <a:lnTo>
                  <a:pt x="1333528" y="0"/>
                </a:lnTo>
                <a:lnTo>
                  <a:pt x="1333528" y="1378323"/>
                </a:lnTo>
                <a:lnTo>
                  <a:pt x="0" y="1378323"/>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2" name="Freeform 12"/>
          <p:cNvSpPr/>
          <p:nvPr/>
        </p:nvSpPr>
        <p:spPr>
          <a:xfrm>
            <a:off x="25909807" y="18500865"/>
            <a:ext cx="1426924" cy="1426924"/>
          </a:xfrm>
          <a:custGeom>
            <a:avLst/>
            <a:gdLst/>
            <a:ahLst/>
            <a:cxnLst/>
            <a:rect l="l" t="t" r="r" b="b"/>
            <a:pathLst>
              <a:path w="1426924" h="1426924">
                <a:moveTo>
                  <a:pt x="0" y="0"/>
                </a:moveTo>
                <a:lnTo>
                  <a:pt x="1426924" y="0"/>
                </a:lnTo>
                <a:lnTo>
                  <a:pt x="1426924" y="1426925"/>
                </a:lnTo>
                <a:lnTo>
                  <a:pt x="0" y="1426925"/>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3" name="Freeform 13"/>
          <p:cNvSpPr/>
          <p:nvPr/>
        </p:nvSpPr>
        <p:spPr>
          <a:xfrm>
            <a:off x="19435173" y="34689143"/>
            <a:ext cx="3121655" cy="1654477"/>
          </a:xfrm>
          <a:custGeom>
            <a:avLst/>
            <a:gdLst/>
            <a:ahLst/>
            <a:cxnLst/>
            <a:rect l="l" t="t" r="r" b="b"/>
            <a:pathLst>
              <a:path w="3121655" h="1654477">
                <a:moveTo>
                  <a:pt x="0" y="0"/>
                </a:moveTo>
                <a:lnTo>
                  <a:pt x="3121655" y="0"/>
                </a:lnTo>
                <a:lnTo>
                  <a:pt x="3121655" y="1654478"/>
                </a:lnTo>
                <a:lnTo>
                  <a:pt x="0" y="1654478"/>
                </a:lnTo>
                <a:lnTo>
                  <a:pt x="0" y="0"/>
                </a:lnTo>
                <a:close/>
              </a:path>
            </a:pathLst>
          </a:custGeom>
          <a:blipFill>
            <a:blip r:embed="rId7"/>
            <a:stretch>
              <a:fillRect/>
            </a:stretch>
          </a:blipFill>
        </p:spPr>
      </p:sp>
      <p:sp>
        <p:nvSpPr>
          <p:cNvPr id="14" name="Freeform 14"/>
          <p:cNvSpPr/>
          <p:nvPr/>
        </p:nvSpPr>
        <p:spPr>
          <a:xfrm>
            <a:off x="14239301" y="5236365"/>
            <a:ext cx="14788733" cy="4898564"/>
          </a:xfrm>
          <a:custGeom>
            <a:avLst/>
            <a:gdLst/>
            <a:ahLst/>
            <a:cxnLst/>
            <a:rect l="l" t="t" r="r" b="b"/>
            <a:pathLst>
              <a:path w="14788733" h="4898564">
                <a:moveTo>
                  <a:pt x="0" y="0"/>
                </a:moveTo>
                <a:lnTo>
                  <a:pt x="14788733" y="0"/>
                </a:lnTo>
                <a:lnTo>
                  <a:pt x="14788733" y="4898564"/>
                </a:lnTo>
                <a:lnTo>
                  <a:pt x="0" y="4898564"/>
                </a:lnTo>
                <a:lnTo>
                  <a:pt x="0" y="0"/>
                </a:lnTo>
                <a:close/>
              </a:path>
            </a:pathLst>
          </a:custGeom>
          <a:blipFill>
            <a:blip r:embed="rId8"/>
            <a:stretch>
              <a:fillRect t="-48790" b="-52349"/>
            </a:stretch>
          </a:blipFill>
        </p:spPr>
      </p:sp>
      <p:sp>
        <p:nvSpPr>
          <p:cNvPr id="15" name="Freeform 15"/>
          <p:cNvSpPr/>
          <p:nvPr/>
        </p:nvSpPr>
        <p:spPr>
          <a:xfrm>
            <a:off x="9553050" y="26396572"/>
            <a:ext cx="7727699" cy="4663787"/>
          </a:xfrm>
          <a:custGeom>
            <a:avLst/>
            <a:gdLst/>
            <a:ahLst/>
            <a:cxnLst/>
            <a:rect l="l" t="t" r="r" b="b"/>
            <a:pathLst>
              <a:path w="7727699" h="4663787">
                <a:moveTo>
                  <a:pt x="0" y="0"/>
                </a:moveTo>
                <a:lnTo>
                  <a:pt x="7727699" y="0"/>
                </a:lnTo>
                <a:lnTo>
                  <a:pt x="7727699" y="4663787"/>
                </a:lnTo>
                <a:lnTo>
                  <a:pt x="0" y="4663787"/>
                </a:lnTo>
                <a:lnTo>
                  <a:pt x="0" y="0"/>
                </a:lnTo>
                <a:close/>
              </a:path>
            </a:pathLst>
          </a:custGeom>
          <a:blipFill>
            <a:blip r:embed="rId9"/>
            <a:stretch>
              <a:fillRect/>
            </a:stretch>
          </a:blipFill>
        </p:spPr>
      </p:sp>
      <p:sp>
        <p:nvSpPr>
          <p:cNvPr id="16" name="Freeform 16"/>
          <p:cNvSpPr/>
          <p:nvPr/>
        </p:nvSpPr>
        <p:spPr>
          <a:xfrm>
            <a:off x="2259723" y="35317793"/>
            <a:ext cx="11349522" cy="4952542"/>
          </a:xfrm>
          <a:custGeom>
            <a:avLst/>
            <a:gdLst/>
            <a:ahLst/>
            <a:cxnLst/>
            <a:rect l="l" t="t" r="r" b="b"/>
            <a:pathLst>
              <a:path w="11349522" h="4952542">
                <a:moveTo>
                  <a:pt x="0" y="0"/>
                </a:moveTo>
                <a:lnTo>
                  <a:pt x="11349522" y="0"/>
                </a:lnTo>
                <a:lnTo>
                  <a:pt x="11349522" y="4952543"/>
                </a:lnTo>
                <a:lnTo>
                  <a:pt x="0" y="4952543"/>
                </a:lnTo>
                <a:lnTo>
                  <a:pt x="0" y="0"/>
                </a:lnTo>
                <a:close/>
              </a:path>
            </a:pathLst>
          </a:custGeom>
          <a:blipFill>
            <a:blip r:embed="rId10"/>
            <a:stretch>
              <a:fillRect l="-2132" r="-21024"/>
            </a:stretch>
          </a:blipFill>
        </p:spPr>
      </p:sp>
      <p:sp>
        <p:nvSpPr>
          <p:cNvPr id="17" name="Freeform 17"/>
          <p:cNvSpPr/>
          <p:nvPr/>
        </p:nvSpPr>
        <p:spPr>
          <a:xfrm>
            <a:off x="17952329" y="26537113"/>
            <a:ext cx="4437070" cy="4689933"/>
          </a:xfrm>
          <a:custGeom>
            <a:avLst/>
            <a:gdLst/>
            <a:ahLst/>
            <a:cxnLst/>
            <a:rect l="l" t="t" r="r" b="b"/>
            <a:pathLst>
              <a:path w="4437070" h="4689933">
                <a:moveTo>
                  <a:pt x="0" y="0"/>
                </a:moveTo>
                <a:lnTo>
                  <a:pt x="4437070" y="0"/>
                </a:lnTo>
                <a:lnTo>
                  <a:pt x="4437070" y="4689934"/>
                </a:lnTo>
                <a:lnTo>
                  <a:pt x="0" y="4689934"/>
                </a:lnTo>
                <a:lnTo>
                  <a:pt x="0" y="0"/>
                </a:lnTo>
                <a:close/>
              </a:path>
            </a:pathLst>
          </a:custGeom>
          <a:blipFill>
            <a:blip r:embed="rId11"/>
            <a:stretch>
              <a:fillRect t="-7918"/>
            </a:stretch>
          </a:blipFill>
        </p:spPr>
      </p:sp>
      <p:sp>
        <p:nvSpPr>
          <p:cNvPr id="18" name="Freeform 18"/>
          <p:cNvSpPr/>
          <p:nvPr/>
        </p:nvSpPr>
        <p:spPr>
          <a:xfrm>
            <a:off x="23150785" y="26396572"/>
            <a:ext cx="7282878" cy="3954608"/>
          </a:xfrm>
          <a:custGeom>
            <a:avLst/>
            <a:gdLst/>
            <a:ahLst/>
            <a:cxnLst/>
            <a:rect l="l" t="t" r="r" b="b"/>
            <a:pathLst>
              <a:path w="7282878" h="3954608">
                <a:moveTo>
                  <a:pt x="0" y="0"/>
                </a:moveTo>
                <a:lnTo>
                  <a:pt x="7282878" y="0"/>
                </a:lnTo>
                <a:lnTo>
                  <a:pt x="7282878" y="3954608"/>
                </a:lnTo>
                <a:lnTo>
                  <a:pt x="0" y="3954608"/>
                </a:lnTo>
                <a:lnTo>
                  <a:pt x="0" y="0"/>
                </a:lnTo>
                <a:close/>
              </a:path>
            </a:pathLst>
          </a:custGeom>
          <a:blipFill>
            <a:blip r:embed="rId12"/>
            <a:stretch>
              <a:fillRect t="-389" r="-8836" b="-3"/>
            </a:stretch>
          </a:blipFill>
        </p:spPr>
      </p:sp>
      <p:sp>
        <p:nvSpPr>
          <p:cNvPr id="19" name="TextBox 19"/>
          <p:cNvSpPr txBox="1"/>
          <p:nvPr/>
        </p:nvSpPr>
        <p:spPr>
          <a:xfrm>
            <a:off x="2026444" y="1347734"/>
            <a:ext cx="30508610" cy="3146070"/>
          </a:xfrm>
          <a:prstGeom prst="rect">
            <a:avLst/>
          </a:prstGeom>
        </p:spPr>
        <p:txBody>
          <a:bodyPr lIns="0" tIns="0" rIns="0" bIns="0" rtlCol="0" anchor="t">
            <a:spAutoFit/>
          </a:bodyPr>
          <a:lstStyle/>
          <a:p>
            <a:pPr algn="ctr">
              <a:lnSpc>
                <a:spcPts val="12115"/>
              </a:lnSpc>
            </a:pPr>
            <a:r>
              <a:rPr lang="en-US" sz="12115" spc="-363">
                <a:solidFill>
                  <a:srgbClr val="4C3B20"/>
                </a:solidFill>
                <a:latin typeface="Arial" pitchFamily="34" charset="0"/>
                <a:ea typeface="Libre Baskerville"/>
                <a:cs typeface="Arial" pitchFamily="34" charset="0"/>
                <a:sym typeface="Libre Baskerville"/>
              </a:rPr>
              <a:t>A Novel Resource-Service Mutualism Between Bats and Pitcher Plants</a:t>
            </a:r>
          </a:p>
        </p:txBody>
      </p:sp>
      <p:grpSp>
        <p:nvGrpSpPr>
          <p:cNvPr id="20" name="Group 20"/>
          <p:cNvGrpSpPr/>
          <p:nvPr/>
        </p:nvGrpSpPr>
        <p:grpSpPr>
          <a:xfrm>
            <a:off x="2754626" y="5693061"/>
            <a:ext cx="8227866" cy="6146579"/>
            <a:chOff x="0" y="-76200"/>
            <a:chExt cx="10970488" cy="8195439"/>
          </a:xfrm>
        </p:grpSpPr>
        <p:sp>
          <p:nvSpPr>
            <p:cNvPr id="21" name="TextBox 21"/>
            <p:cNvSpPr txBox="1"/>
            <p:nvPr/>
          </p:nvSpPr>
          <p:spPr>
            <a:xfrm>
              <a:off x="0" y="777967"/>
              <a:ext cx="10970488" cy="917575"/>
            </a:xfrm>
            <a:prstGeom prst="rect">
              <a:avLst/>
            </a:prstGeom>
          </p:spPr>
          <p:txBody>
            <a:bodyPr lIns="0" tIns="0" rIns="0" bIns="0" rtlCol="0" anchor="t">
              <a:spAutoFit/>
            </a:bodyPr>
            <a:lstStyle/>
            <a:p>
              <a:pPr marL="0" lvl="0" indent="0" algn="ctr">
                <a:lnSpc>
                  <a:spcPts val="2639"/>
                </a:lnSpc>
              </a:pPr>
              <a:r>
                <a:rPr lang="en-US" sz="2199">
                  <a:solidFill>
                    <a:srgbClr val="4C3B20"/>
                  </a:solidFill>
                  <a:latin typeface="Arial" pitchFamily="34" charset="0"/>
                  <a:ea typeface="Telegraf Extra-Light"/>
                  <a:cs typeface="Arial" pitchFamily="34" charset="0"/>
                  <a:sym typeface="Telegraf Extra-Light"/>
                </a:rPr>
                <a:t>T. Ulmar Grafe1,*, Caroline R. Schoner2, Gerald Kerth3, Anissa Junaidi1 and Michael G. Schoner2</a:t>
              </a:r>
            </a:p>
          </p:txBody>
        </p:sp>
        <p:sp>
          <p:nvSpPr>
            <p:cNvPr id="22" name="TextBox 22"/>
            <p:cNvSpPr txBox="1"/>
            <p:nvPr/>
          </p:nvSpPr>
          <p:spPr>
            <a:xfrm>
              <a:off x="2876484" y="-76200"/>
              <a:ext cx="5506651" cy="581356"/>
            </a:xfrm>
            <a:prstGeom prst="rect">
              <a:avLst/>
            </a:prstGeom>
          </p:spPr>
          <p:txBody>
            <a:bodyPr lIns="0" tIns="0" rIns="0" bIns="0" rtlCol="0" anchor="t">
              <a:spAutoFit/>
            </a:bodyPr>
            <a:lstStyle/>
            <a:p>
              <a:pPr marL="0" lvl="0" indent="0" algn="ctr">
                <a:lnSpc>
                  <a:spcPts val="3359"/>
                </a:lnSpc>
                <a:spcBef>
                  <a:spcPct val="0"/>
                </a:spcBef>
              </a:pPr>
              <a:r>
                <a:rPr lang="en-US" sz="2400" b="1" u="none">
                  <a:solidFill>
                    <a:srgbClr val="4C3B20"/>
                  </a:solidFill>
                  <a:latin typeface="Arial" pitchFamily="34" charset="0"/>
                  <a:ea typeface="Telegraf Bold"/>
                  <a:cs typeface="Arial" pitchFamily="34" charset="0"/>
                  <a:sym typeface="Telegraf Bold"/>
                </a:rPr>
                <a:t>Authors</a:t>
              </a:r>
            </a:p>
          </p:txBody>
        </p:sp>
        <p:sp>
          <p:nvSpPr>
            <p:cNvPr id="23" name="TextBox 23"/>
            <p:cNvSpPr txBox="1"/>
            <p:nvPr/>
          </p:nvSpPr>
          <p:spPr>
            <a:xfrm>
              <a:off x="0" y="3645664"/>
              <a:ext cx="10772217" cy="4473575"/>
            </a:xfrm>
            <a:prstGeom prst="rect">
              <a:avLst/>
            </a:prstGeom>
          </p:spPr>
          <p:txBody>
            <a:bodyPr lIns="0" tIns="0" rIns="0" bIns="0" rtlCol="0" anchor="t">
              <a:spAutoFit/>
            </a:bodyPr>
            <a:lstStyle/>
            <a:p>
              <a:pPr algn="ctr">
                <a:lnSpc>
                  <a:spcPts val="2639"/>
                </a:lnSpc>
              </a:pPr>
              <a:r>
                <a:rPr lang="en-US" sz="2199">
                  <a:solidFill>
                    <a:srgbClr val="4C3B20"/>
                  </a:solidFill>
                  <a:latin typeface="Arial" pitchFamily="34" charset="0"/>
                  <a:ea typeface="Telegraf Extra-Light"/>
                  <a:cs typeface="Arial" pitchFamily="34" charset="0"/>
                  <a:sym typeface="Telegraf Extra-Light"/>
                </a:rPr>
                <a:t>1Department of Biology, University Brunei Darussalam, Tungku Link, Gadong 1410, Brunei Darussalam</a:t>
              </a:r>
            </a:p>
            <a:p>
              <a:pPr algn="ctr">
                <a:lnSpc>
                  <a:spcPts val="2639"/>
                </a:lnSpc>
              </a:pPr>
              <a:r>
                <a:rPr lang="en-US" sz="2199">
                  <a:solidFill>
                    <a:srgbClr val="4C3B20"/>
                  </a:solidFill>
                  <a:latin typeface="Arial" pitchFamily="34" charset="0"/>
                  <a:ea typeface="Telegraf Extra-Light"/>
                  <a:cs typeface="Arial" pitchFamily="34" charset="0"/>
                  <a:sym typeface="Telegraf Extra-Light"/>
                </a:rPr>
                <a:t>2Department of Animal Ecology and Tropical Biology, University of</a:t>
              </a:r>
            </a:p>
            <a:p>
              <a:pPr algn="ctr">
                <a:lnSpc>
                  <a:spcPts val="2639"/>
                </a:lnSpc>
              </a:pPr>
              <a:r>
                <a:rPr lang="en-US" sz="2199">
                  <a:solidFill>
                    <a:srgbClr val="4C3B20"/>
                  </a:solidFill>
                  <a:latin typeface="Arial" pitchFamily="34" charset="0"/>
                  <a:ea typeface="Telegraf Extra-Light"/>
                  <a:cs typeface="Arial" pitchFamily="34" charset="0"/>
                  <a:sym typeface="Telegraf Extra-Light"/>
                </a:rPr>
                <a:t>Wurzburg, Biozentrum, Am Hubland, 97074 Wurzburg, Germany </a:t>
              </a:r>
            </a:p>
            <a:p>
              <a:pPr algn="ctr">
                <a:lnSpc>
                  <a:spcPts val="2639"/>
                </a:lnSpc>
              </a:pPr>
              <a:r>
                <a:rPr lang="en-US" sz="2199">
                  <a:solidFill>
                    <a:srgbClr val="4C3B20"/>
                  </a:solidFill>
                  <a:latin typeface="Arial" pitchFamily="34" charset="0"/>
                  <a:ea typeface="Telegraf Extra-Light"/>
                  <a:cs typeface="Arial" pitchFamily="34" charset="0"/>
                  <a:sym typeface="Telegraf Extra-Light"/>
                </a:rPr>
                <a:t>3Zoological Institute and Museum, Greifswald University, JohannSebastian-Bach-Strasse 11/12, 17489 Greifswald, Germany</a:t>
              </a:r>
            </a:p>
            <a:p>
              <a:pPr marL="0" lvl="0" indent="0" algn="ctr">
                <a:lnSpc>
                  <a:spcPts val="2639"/>
                </a:lnSpc>
                <a:spcBef>
                  <a:spcPct val="0"/>
                </a:spcBef>
              </a:pPr>
              <a:r>
                <a:rPr lang="en-US" sz="2199">
                  <a:solidFill>
                    <a:srgbClr val="4C3B20"/>
                  </a:solidFill>
                  <a:latin typeface="Arial" pitchFamily="34" charset="0"/>
                  <a:ea typeface="Telegraf Extra-Light"/>
                  <a:cs typeface="Arial" pitchFamily="34" charset="0"/>
                  <a:sym typeface="Telegraf Extra-Light"/>
                </a:rPr>
                <a:t>*Author for correspondence (grafe@biozentrum.uni-wuerzburg.de).</a:t>
              </a:r>
            </a:p>
          </p:txBody>
        </p:sp>
        <p:sp>
          <p:nvSpPr>
            <p:cNvPr id="24" name="TextBox 24"/>
            <p:cNvSpPr txBox="1"/>
            <p:nvPr/>
          </p:nvSpPr>
          <p:spPr>
            <a:xfrm>
              <a:off x="2824496" y="2791496"/>
              <a:ext cx="5407127" cy="581356"/>
            </a:xfrm>
            <a:prstGeom prst="rect">
              <a:avLst/>
            </a:prstGeom>
          </p:spPr>
          <p:txBody>
            <a:bodyPr lIns="0" tIns="0" rIns="0" bIns="0" rtlCol="0" anchor="t">
              <a:spAutoFit/>
            </a:bodyPr>
            <a:lstStyle/>
            <a:p>
              <a:pPr marL="0" lvl="0" indent="0" algn="ctr">
                <a:lnSpc>
                  <a:spcPts val="3359"/>
                </a:lnSpc>
                <a:spcBef>
                  <a:spcPct val="0"/>
                </a:spcBef>
              </a:pPr>
              <a:r>
                <a:rPr lang="en-US" sz="2400" b="1">
                  <a:solidFill>
                    <a:srgbClr val="4C3B20"/>
                  </a:solidFill>
                  <a:latin typeface="Arial" pitchFamily="34" charset="0"/>
                  <a:ea typeface="Telegraf Bold"/>
                  <a:cs typeface="Arial" pitchFamily="34" charset="0"/>
                  <a:sym typeface="Telegraf Bold"/>
                </a:rPr>
                <a:t>Affiliations</a:t>
              </a:r>
            </a:p>
          </p:txBody>
        </p:sp>
      </p:grpSp>
      <p:grpSp>
        <p:nvGrpSpPr>
          <p:cNvPr id="25" name="Group 25"/>
          <p:cNvGrpSpPr/>
          <p:nvPr/>
        </p:nvGrpSpPr>
        <p:grpSpPr>
          <a:xfrm>
            <a:off x="13609245" y="10896085"/>
            <a:ext cx="16669816" cy="6894152"/>
            <a:chOff x="0" y="85725"/>
            <a:chExt cx="22226421" cy="9192202"/>
          </a:xfrm>
        </p:grpSpPr>
        <p:sp>
          <p:nvSpPr>
            <p:cNvPr id="26" name="TextBox 26"/>
            <p:cNvSpPr txBox="1"/>
            <p:nvPr/>
          </p:nvSpPr>
          <p:spPr>
            <a:xfrm>
              <a:off x="1442485" y="85725"/>
              <a:ext cx="19136221" cy="820737"/>
            </a:xfrm>
            <a:prstGeom prst="rect">
              <a:avLst/>
            </a:prstGeom>
          </p:spPr>
          <p:txBody>
            <a:bodyPr lIns="0" tIns="0" rIns="0" bIns="0" rtlCol="0" anchor="t">
              <a:spAutoFit/>
            </a:bodyPr>
            <a:lstStyle/>
            <a:p>
              <a:pPr marL="0" lvl="1" indent="0" algn="ctr">
                <a:lnSpc>
                  <a:spcPts val="4800"/>
                </a:lnSpc>
                <a:spcBef>
                  <a:spcPct val="0"/>
                </a:spcBef>
              </a:pPr>
              <a:r>
                <a:rPr lang="en-US" sz="4800" b="1" u="sng" spc="-96">
                  <a:solidFill>
                    <a:srgbClr val="4C3B20"/>
                  </a:solidFill>
                  <a:latin typeface="Arial" pitchFamily="34" charset="0"/>
                  <a:ea typeface="Libre Baskerville Bold"/>
                  <a:cs typeface="Arial" pitchFamily="34" charset="0"/>
                  <a:sym typeface="Libre Baskerville Bold"/>
                </a:rPr>
                <a:t>Introduction</a:t>
              </a:r>
            </a:p>
          </p:txBody>
        </p:sp>
        <p:sp>
          <p:nvSpPr>
            <p:cNvPr id="27" name="TextBox 27"/>
            <p:cNvSpPr txBox="1"/>
            <p:nvPr/>
          </p:nvSpPr>
          <p:spPr>
            <a:xfrm>
              <a:off x="0" y="1566414"/>
              <a:ext cx="22226421" cy="7711513"/>
            </a:xfrm>
            <a:prstGeom prst="rect">
              <a:avLst/>
            </a:prstGeom>
          </p:spPr>
          <p:txBody>
            <a:bodyPr lIns="0" tIns="0" rIns="0" bIns="0" rtlCol="0" anchor="t">
              <a:spAutoFit/>
            </a:bodyPr>
            <a:lstStyle/>
            <a:p>
              <a:pPr marL="734059" lvl="1" indent="-367030" algn="l">
                <a:lnSpc>
                  <a:spcPts val="4079"/>
                </a:lnSpc>
                <a:buFont typeface="Arial"/>
                <a:buChar char="•"/>
              </a:pPr>
              <a:r>
                <a:rPr lang="en-US" sz="3399" b="1">
                  <a:solidFill>
                    <a:srgbClr val="4C3B20"/>
                  </a:solidFill>
                  <a:latin typeface="Arial" pitchFamily="34" charset="0"/>
                  <a:ea typeface="Telegraf Medium"/>
                  <a:cs typeface="Arial" pitchFamily="34" charset="0"/>
                  <a:sym typeface="Telegraf Medium"/>
                </a:rPr>
                <a:t>Nepenthes, one of the carnivorous pitcher plants, genus grows in nutrient-poor soils and to acquire sufficient nitrogen depends on trapping arthropods</a:t>
              </a:r>
            </a:p>
            <a:p>
              <a:pPr marL="734059" lvl="1" indent="-367030" algn="l">
                <a:lnSpc>
                  <a:spcPts val="4079"/>
                </a:lnSpc>
                <a:buFont typeface="Arial"/>
                <a:buChar char="•"/>
              </a:pPr>
              <a:r>
                <a:rPr lang="en-US" sz="3399" b="1">
                  <a:solidFill>
                    <a:srgbClr val="4C3B20"/>
                  </a:solidFill>
                  <a:latin typeface="Arial" pitchFamily="34" charset="0"/>
                  <a:ea typeface="Telegraf Medium"/>
                  <a:cs typeface="Arial" pitchFamily="34" charset="0"/>
                  <a:sym typeface="Telegraf Medium"/>
                </a:rPr>
                <a:t>The study investigates the mutualistic relationship between Nepenthes rafflesiana (pitcher plant) and Kerivoula hardwickii hardwickiip (woolly bats)</a:t>
              </a:r>
            </a:p>
            <a:p>
              <a:pPr marL="734059" lvl="1" indent="-367030" algn="l">
                <a:lnSpc>
                  <a:spcPts val="4079"/>
                </a:lnSpc>
                <a:buFont typeface="Arial"/>
                <a:buChar char="•"/>
              </a:pPr>
              <a:r>
                <a:rPr lang="en-US" sz="3399" b="1">
                  <a:solidFill>
                    <a:srgbClr val="4C3B20"/>
                  </a:solidFill>
                  <a:latin typeface="Arial" pitchFamily="34" charset="0"/>
                  <a:ea typeface="Telegraf Medium"/>
                  <a:cs typeface="Arial" pitchFamily="34" charset="0"/>
                  <a:sym typeface="Telegraf Medium"/>
                </a:rPr>
                <a:t>The study hypothesizes that a mutualistic relationship exists between N. r. elongata and Hardwicke's woolly bats because the bats take shelter in the plant and discharges wastes while the plants get the supply of nitrogen from the waste of bats </a:t>
              </a:r>
            </a:p>
            <a:p>
              <a:pPr marL="734059" lvl="1" indent="-367030" algn="l">
                <a:lnSpc>
                  <a:spcPts val="4079"/>
                </a:lnSpc>
                <a:buFont typeface="Arial"/>
                <a:buChar char="•"/>
              </a:pPr>
              <a:r>
                <a:rPr lang="en-US" sz="3399" b="1">
                  <a:solidFill>
                    <a:srgbClr val="4C3B20"/>
                  </a:solidFill>
                  <a:latin typeface="Arial" pitchFamily="34" charset="0"/>
                  <a:ea typeface="Telegraf Medium"/>
                  <a:cs typeface="Arial" pitchFamily="34" charset="0"/>
                  <a:sym typeface="Telegraf Medium"/>
                </a:rPr>
                <a:t>This process indicates the uncommon mutualism where N. r. elongata gets nitrogen from the waste of Hardwicke's woolly bats</a:t>
              </a:r>
            </a:p>
            <a:p>
              <a:pPr marL="0" lvl="0" indent="0" algn="ctr">
                <a:lnSpc>
                  <a:spcPts val="4079"/>
                </a:lnSpc>
                <a:spcBef>
                  <a:spcPct val="0"/>
                </a:spcBef>
              </a:pPr>
              <a:endParaRPr lang="en-US" sz="3399" b="1">
                <a:solidFill>
                  <a:srgbClr val="4C3B20"/>
                </a:solidFill>
                <a:latin typeface="Arial" pitchFamily="34" charset="0"/>
                <a:ea typeface="Telegraf Medium"/>
                <a:cs typeface="Arial" pitchFamily="34" charset="0"/>
                <a:sym typeface="Telegraf Medium"/>
              </a:endParaRPr>
            </a:p>
          </p:txBody>
        </p:sp>
      </p:grpSp>
      <p:grpSp>
        <p:nvGrpSpPr>
          <p:cNvPr id="28" name="Group 28"/>
          <p:cNvGrpSpPr/>
          <p:nvPr/>
        </p:nvGrpSpPr>
        <p:grpSpPr>
          <a:xfrm>
            <a:off x="2026444" y="26335434"/>
            <a:ext cx="7279955" cy="6767631"/>
            <a:chOff x="-297809" y="85725"/>
            <a:chExt cx="9706606" cy="9023507"/>
          </a:xfrm>
        </p:grpSpPr>
        <p:sp>
          <p:nvSpPr>
            <p:cNvPr id="29" name="TextBox 29"/>
            <p:cNvSpPr txBox="1"/>
            <p:nvPr/>
          </p:nvSpPr>
          <p:spPr>
            <a:xfrm>
              <a:off x="1696617" y="85725"/>
              <a:ext cx="6015562" cy="718145"/>
            </a:xfrm>
            <a:prstGeom prst="rect">
              <a:avLst/>
            </a:prstGeom>
          </p:spPr>
          <p:txBody>
            <a:bodyPr lIns="0" tIns="0" rIns="0" bIns="0" rtlCol="0" anchor="t">
              <a:spAutoFit/>
            </a:bodyPr>
            <a:lstStyle/>
            <a:p>
              <a:pPr marL="0" lvl="1" indent="0" algn="ctr">
                <a:lnSpc>
                  <a:spcPts val="4249"/>
                </a:lnSpc>
                <a:spcBef>
                  <a:spcPct val="0"/>
                </a:spcBef>
              </a:pPr>
              <a:r>
                <a:rPr lang="en-US" sz="4249" b="1" u="sng" spc="-127">
                  <a:solidFill>
                    <a:srgbClr val="4C3B20"/>
                  </a:solidFill>
                  <a:latin typeface="Arial" pitchFamily="34" charset="0"/>
                  <a:ea typeface="Libre Baskerville Bold"/>
                  <a:cs typeface="Arial" pitchFamily="34" charset="0"/>
                  <a:sym typeface="Libre Baskerville Bold"/>
                </a:rPr>
                <a:t>Discussion</a:t>
              </a:r>
            </a:p>
          </p:txBody>
        </p:sp>
        <p:sp>
          <p:nvSpPr>
            <p:cNvPr id="30" name="TextBox 30"/>
            <p:cNvSpPr txBox="1"/>
            <p:nvPr/>
          </p:nvSpPr>
          <p:spPr>
            <a:xfrm>
              <a:off x="-297809" y="1107042"/>
              <a:ext cx="9706606" cy="8002190"/>
            </a:xfrm>
            <a:prstGeom prst="rect">
              <a:avLst/>
            </a:prstGeom>
          </p:spPr>
          <p:txBody>
            <a:bodyPr wrap="square" lIns="0" tIns="0" rIns="0" bIns="0" rtlCol="0" anchor="t">
              <a:spAutoFit/>
            </a:bodyPr>
            <a:lstStyle/>
            <a:p>
              <a:pPr marL="649876" lvl="1" indent="-324938" algn="l">
                <a:lnSpc>
                  <a:spcPts val="3612"/>
                </a:lnSpc>
                <a:buFont typeface="Arial"/>
                <a:buChar char="•"/>
              </a:pPr>
              <a:r>
                <a:rPr lang="en-US" sz="3200" b="1" dirty="0">
                  <a:solidFill>
                    <a:srgbClr val="4C3B20"/>
                  </a:solidFill>
                  <a:latin typeface="Arial" pitchFamily="34" charset="0"/>
                  <a:ea typeface="Telegraf Medium"/>
                  <a:cs typeface="Arial" pitchFamily="34" charset="0"/>
                  <a:sym typeface="Telegraf Medium"/>
                </a:rPr>
                <a:t>The findings of the study are significant and inform about resource-service mutualism between carnivorous plants and animal waste </a:t>
              </a:r>
            </a:p>
            <a:p>
              <a:pPr marL="649876" lvl="1" indent="-324938" algn="l">
                <a:lnSpc>
                  <a:spcPts val="3612"/>
                </a:lnSpc>
                <a:buFont typeface="Arial"/>
                <a:buChar char="•"/>
              </a:pPr>
              <a:r>
                <a:rPr lang="en-US" sz="3200" b="1" dirty="0">
                  <a:solidFill>
                    <a:srgbClr val="4C3B20"/>
                  </a:solidFill>
                  <a:latin typeface="Arial" pitchFamily="34" charset="0"/>
                  <a:ea typeface="Telegraf Medium"/>
                  <a:cs typeface="Arial" pitchFamily="34" charset="0"/>
                  <a:sym typeface="Telegraf Medium"/>
                </a:rPr>
                <a:t>N. r. </a:t>
              </a:r>
              <a:r>
                <a:rPr lang="en-US" sz="3200" b="1" dirty="0" err="1">
                  <a:solidFill>
                    <a:srgbClr val="4C3B20"/>
                  </a:solidFill>
                  <a:latin typeface="Arial" pitchFamily="34" charset="0"/>
                  <a:ea typeface="Telegraf Medium"/>
                  <a:cs typeface="Arial" pitchFamily="34" charset="0"/>
                  <a:sym typeface="Telegraf Medium"/>
                </a:rPr>
                <a:t>elongata</a:t>
              </a:r>
              <a:r>
                <a:rPr lang="en-US" sz="3200" b="1" dirty="0">
                  <a:solidFill>
                    <a:srgbClr val="4C3B20"/>
                  </a:solidFill>
                  <a:latin typeface="Arial" pitchFamily="34" charset="0"/>
                  <a:ea typeface="Telegraf Medium"/>
                  <a:cs typeface="Arial" pitchFamily="34" charset="0"/>
                  <a:sym typeface="Telegraf Medium"/>
                </a:rPr>
                <a:t> offers reduced fluids and secure roosting space to Hardwicke's woolly bats </a:t>
              </a:r>
            </a:p>
            <a:p>
              <a:pPr marL="649877" lvl="1" indent="-324938" algn="l">
                <a:lnSpc>
                  <a:spcPts val="3612"/>
                </a:lnSpc>
                <a:buFont typeface="Arial"/>
                <a:buChar char="•"/>
              </a:pPr>
              <a:r>
                <a:rPr lang="en-US" sz="3200" b="1" dirty="0">
                  <a:solidFill>
                    <a:srgbClr val="4C3B20"/>
                  </a:solidFill>
                  <a:latin typeface="Arial" pitchFamily="34" charset="0"/>
                  <a:ea typeface="Telegraf Medium"/>
                  <a:cs typeface="Arial" pitchFamily="34" charset="0"/>
                  <a:sym typeface="Telegraf Medium"/>
                </a:rPr>
                <a:t>The win-win situation for both animals and plants seems advantageous in the context of a nutrient-poor environment and reflects the ecological strategy </a:t>
              </a:r>
            </a:p>
          </p:txBody>
        </p:sp>
      </p:grpSp>
      <p:grpSp>
        <p:nvGrpSpPr>
          <p:cNvPr id="31" name="Group 31"/>
          <p:cNvGrpSpPr/>
          <p:nvPr/>
        </p:nvGrpSpPr>
        <p:grpSpPr>
          <a:xfrm>
            <a:off x="2754626" y="18723509"/>
            <a:ext cx="14335623" cy="6894152"/>
            <a:chOff x="0" y="85725"/>
            <a:chExt cx="19114164" cy="9192202"/>
          </a:xfrm>
        </p:grpSpPr>
        <p:sp>
          <p:nvSpPr>
            <p:cNvPr id="32" name="TextBox 32"/>
            <p:cNvSpPr txBox="1"/>
            <p:nvPr/>
          </p:nvSpPr>
          <p:spPr>
            <a:xfrm>
              <a:off x="1240501" y="85725"/>
              <a:ext cx="16456671" cy="820737"/>
            </a:xfrm>
            <a:prstGeom prst="rect">
              <a:avLst/>
            </a:prstGeom>
          </p:spPr>
          <p:txBody>
            <a:bodyPr lIns="0" tIns="0" rIns="0" bIns="0" rtlCol="0" anchor="t">
              <a:spAutoFit/>
            </a:bodyPr>
            <a:lstStyle/>
            <a:p>
              <a:pPr marL="0" lvl="1" indent="0" algn="ctr">
                <a:lnSpc>
                  <a:spcPts val="4800"/>
                </a:lnSpc>
                <a:spcBef>
                  <a:spcPct val="0"/>
                </a:spcBef>
              </a:pPr>
              <a:r>
                <a:rPr lang="en-US" sz="4800" b="1" u="sng" spc="-96">
                  <a:solidFill>
                    <a:srgbClr val="4C3B20"/>
                  </a:solidFill>
                  <a:latin typeface="Arial" pitchFamily="34" charset="0"/>
                  <a:ea typeface="Libre Baskerville Bold"/>
                  <a:cs typeface="Arial" pitchFamily="34" charset="0"/>
                  <a:sym typeface="Libre Baskerville Bold"/>
                </a:rPr>
                <a:t>Methods</a:t>
              </a:r>
            </a:p>
          </p:txBody>
        </p:sp>
        <p:sp>
          <p:nvSpPr>
            <p:cNvPr id="33" name="TextBox 33"/>
            <p:cNvSpPr txBox="1"/>
            <p:nvPr/>
          </p:nvSpPr>
          <p:spPr>
            <a:xfrm>
              <a:off x="0" y="1566414"/>
              <a:ext cx="19114164" cy="7711513"/>
            </a:xfrm>
            <a:prstGeom prst="rect">
              <a:avLst/>
            </a:prstGeom>
          </p:spPr>
          <p:txBody>
            <a:bodyPr lIns="0" tIns="0" rIns="0" bIns="0" rtlCol="0" anchor="t">
              <a:spAutoFit/>
            </a:bodyPr>
            <a:lstStyle/>
            <a:p>
              <a:pPr marL="734059" lvl="1" indent="-367030" algn="l">
                <a:lnSpc>
                  <a:spcPts val="4079"/>
                </a:lnSpc>
                <a:buFont typeface="Arial"/>
                <a:buChar char="•"/>
              </a:pPr>
              <a:r>
                <a:rPr lang="en-US" sz="3399" b="1" dirty="0">
                  <a:solidFill>
                    <a:srgbClr val="4C3B20"/>
                  </a:solidFill>
                  <a:latin typeface="Arial" pitchFamily="34" charset="0"/>
                  <a:ea typeface="Telegraf Medium"/>
                  <a:cs typeface="Arial" pitchFamily="34" charset="0"/>
                  <a:sym typeface="Telegraf Medium"/>
                </a:rPr>
                <a:t>The research was conducted during the time period from June 14 to July 30, 2009 in peat swamp forest, Brunei </a:t>
              </a:r>
            </a:p>
            <a:p>
              <a:pPr marL="734059" lvl="1" indent="-367030" algn="l">
                <a:lnSpc>
                  <a:spcPts val="4079"/>
                </a:lnSpc>
                <a:buFont typeface="Arial"/>
                <a:buChar char="•"/>
              </a:pPr>
              <a:r>
                <a:rPr lang="en-US" sz="3399" b="1" dirty="0">
                  <a:solidFill>
                    <a:srgbClr val="4C3B20"/>
                  </a:solidFill>
                  <a:latin typeface="Arial" pitchFamily="34" charset="0"/>
                  <a:ea typeface="Telegraf Medium"/>
                  <a:cs typeface="Arial" pitchFamily="34" charset="0"/>
                  <a:sym typeface="Telegraf Medium"/>
                </a:rPr>
                <a:t>Daily patrols of 423 pitchers of N. r. </a:t>
              </a:r>
              <a:r>
                <a:rPr lang="en-US" sz="3399" b="1" dirty="0" err="1">
                  <a:solidFill>
                    <a:srgbClr val="4C3B20"/>
                  </a:solidFill>
                  <a:latin typeface="Arial" pitchFamily="34" charset="0"/>
                  <a:ea typeface="Telegraf Medium"/>
                  <a:cs typeface="Arial" pitchFamily="34" charset="0"/>
                  <a:sym typeface="Telegraf Medium"/>
                </a:rPr>
                <a:t>elongata</a:t>
              </a:r>
              <a:r>
                <a:rPr lang="en-US" sz="3399" b="1" dirty="0">
                  <a:solidFill>
                    <a:srgbClr val="4C3B20"/>
                  </a:solidFill>
                  <a:latin typeface="Arial" pitchFamily="34" charset="0"/>
                  <a:ea typeface="Telegraf Medium"/>
                  <a:cs typeface="Arial" pitchFamily="34" charset="0"/>
                  <a:sym typeface="Telegraf Medium"/>
                </a:rPr>
                <a:t> caught Hardwicke's woolly bats</a:t>
              </a:r>
            </a:p>
            <a:p>
              <a:pPr marL="734059" lvl="1" indent="-367030" algn="l">
                <a:lnSpc>
                  <a:spcPts val="4079"/>
                </a:lnSpc>
                <a:buFont typeface="Arial"/>
                <a:buChar char="•"/>
              </a:pPr>
              <a:r>
                <a:rPr lang="en-US" sz="3399" b="1" dirty="0">
                  <a:solidFill>
                    <a:srgbClr val="4C3B20"/>
                  </a:solidFill>
                  <a:latin typeface="Arial" pitchFamily="34" charset="0"/>
                  <a:ea typeface="Telegraf Medium"/>
                  <a:cs typeface="Arial" pitchFamily="34" charset="0"/>
                  <a:sym typeface="Telegraf Medium"/>
                </a:rPr>
                <a:t>In order to track the movement, the radio transmitters were used </a:t>
              </a:r>
            </a:p>
            <a:p>
              <a:pPr marL="734059" lvl="1" indent="-367030" algn="l">
                <a:lnSpc>
                  <a:spcPts val="4079"/>
                </a:lnSpc>
                <a:buFont typeface="Arial"/>
                <a:buChar char="•"/>
              </a:pPr>
              <a:r>
                <a:rPr lang="en-US" sz="3399" b="1" dirty="0">
                  <a:solidFill>
                    <a:srgbClr val="4C3B20"/>
                  </a:solidFill>
                  <a:latin typeface="Arial" pitchFamily="34" charset="0"/>
                  <a:ea typeface="Telegraf Medium"/>
                  <a:cs typeface="Arial" pitchFamily="34" charset="0"/>
                  <a:sym typeface="Telegraf Medium"/>
                </a:rPr>
                <a:t>We conducted an isotopic analysis of the collected data to calculate the content of nitrogen in the pitchers used as roosts (N= 38)and compared it with the pitchers that were not occupied (N= 17)</a:t>
              </a:r>
            </a:p>
            <a:p>
              <a:pPr marL="734060" lvl="1" indent="-367030" algn="l">
                <a:lnSpc>
                  <a:spcPts val="4079"/>
                </a:lnSpc>
                <a:buFont typeface="Arial"/>
                <a:buChar char="•"/>
              </a:pPr>
              <a:r>
                <a:rPr lang="en-US" sz="3400" b="1" dirty="0">
                  <a:solidFill>
                    <a:srgbClr val="4C3B20"/>
                  </a:solidFill>
                  <a:latin typeface="Arial" pitchFamily="34" charset="0"/>
                  <a:ea typeface="Telegraf Medium"/>
                  <a:cs typeface="Arial" pitchFamily="34" charset="0"/>
                  <a:sym typeface="Telegraf Medium"/>
                </a:rPr>
                <a:t>We used a two-member isotopic mixing model to estimate the total foliar nitrogen from bats</a:t>
              </a:r>
            </a:p>
          </p:txBody>
        </p:sp>
      </p:grpSp>
      <p:grpSp>
        <p:nvGrpSpPr>
          <p:cNvPr id="34" name="Group 34"/>
          <p:cNvGrpSpPr/>
          <p:nvPr/>
        </p:nvGrpSpPr>
        <p:grpSpPr>
          <a:xfrm>
            <a:off x="18837585" y="19089811"/>
            <a:ext cx="11406128" cy="5842581"/>
            <a:chOff x="0" y="85725"/>
            <a:chExt cx="15208171" cy="7790109"/>
          </a:xfrm>
        </p:grpSpPr>
        <p:sp>
          <p:nvSpPr>
            <p:cNvPr id="35" name="TextBox 35"/>
            <p:cNvSpPr txBox="1"/>
            <p:nvPr/>
          </p:nvSpPr>
          <p:spPr>
            <a:xfrm>
              <a:off x="987004" y="85725"/>
              <a:ext cx="13093738" cy="820737"/>
            </a:xfrm>
            <a:prstGeom prst="rect">
              <a:avLst/>
            </a:prstGeom>
          </p:spPr>
          <p:txBody>
            <a:bodyPr lIns="0" tIns="0" rIns="0" bIns="0" rtlCol="0" anchor="t">
              <a:spAutoFit/>
            </a:bodyPr>
            <a:lstStyle/>
            <a:p>
              <a:pPr marL="0" lvl="1" indent="0" algn="ctr">
                <a:lnSpc>
                  <a:spcPts val="4800"/>
                </a:lnSpc>
                <a:spcBef>
                  <a:spcPct val="0"/>
                </a:spcBef>
              </a:pPr>
              <a:r>
                <a:rPr lang="en-US" sz="4800" b="1" u="sng" spc="-96">
                  <a:solidFill>
                    <a:srgbClr val="4C3B20"/>
                  </a:solidFill>
                  <a:latin typeface="Arial" pitchFamily="34" charset="0"/>
                  <a:ea typeface="Libre Baskerville Bold"/>
                  <a:cs typeface="Arial" pitchFamily="34" charset="0"/>
                  <a:sym typeface="Libre Baskerville Bold"/>
                </a:rPr>
                <a:t>Results</a:t>
              </a:r>
            </a:p>
          </p:txBody>
        </p:sp>
        <p:sp>
          <p:nvSpPr>
            <p:cNvPr id="36" name="TextBox 36"/>
            <p:cNvSpPr txBox="1"/>
            <p:nvPr/>
          </p:nvSpPr>
          <p:spPr>
            <a:xfrm>
              <a:off x="0" y="1566414"/>
              <a:ext cx="15208171" cy="6309420"/>
            </a:xfrm>
            <a:prstGeom prst="rect">
              <a:avLst/>
            </a:prstGeom>
          </p:spPr>
          <p:txBody>
            <a:bodyPr lIns="0" tIns="0" rIns="0" bIns="0" rtlCol="0" anchor="t">
              <a:spAutoFit/>
            </a:bodyPr>
            <a:lstStyle/>
            <a:p>
              <a:pPr marL="734059" lvl="1" indent="-367030" algn="just">
                <a:lnSpc>
                  <a:spcPts val="4079"/>
                </a:lnSpc>
                <a:buFont typeface="Arial"/>
                <a:buChar char="•"/>
              </a:pPr>
              <a:r>
                <a:rPr lang="en-US" sz="3399" b="1">
                  <a:solidFill>
                    <a:srgbClr val="4C3B20"/>
                  </a:solidFill>
                  <a:latin typeface="Arial" pitchFamily="34" charset="0"/>
                  <a:ea typeface="Telegraf Medium"/>
                  <a:cs typeface="Arial" pitchFamily="34" charset="0"/>
                  <a:sym typeface="Telegraf Medium"/>
                </a:rPr>
                <a:t>Our study found that during 6.5 weeks, 87 of 418 (20.8%) N. r. elongata pitchers had been occupied by 25 Hardwicke' woolly bats </a:t>
              </a:r>
            </a:p>
            <a:p>
              <a:pPr marL="734059" lvl="1" indent="-367030" algn="just">
                <a:lnSpc>
                  <a:spcPts val="4079"/>
                </a:lnSpc>
                <a:buFont typeface="Arial"/>
                <a:buChar char="•"/>
              </a:pPr>
              <a:r>
                <a:rPr lang="en-US" sz="3399" b="1">
                  <a:solidFill>
                    <a:srgbClr val="4C3B20"/>
                  </a:solidFill>
                  <a:latin typeface="Arial" pitchFamily="34" charset="0"/>
                  <a:ea typeface="Telegraf Medium"/>
                  <a:cs typeface="Arial" pitchFamily="34" charset="0"/>
                  <a:sym typeface="Telegraf Medium"/>
                </a:rPr>
                <a:t>N. r. elongata offered ample room to roost for bats and there were reduced fluid levels, however, N. r. typica aerial pitchers provided less roosting space as they were not occupied by bats </a:t>
              </a:r>
            </a:p>
            <a:p>
              <a:pPr marL="734060" lvl="1" indent="-367030" algn="just">
                <a:lnSpc>
                  <a:spcPts val="4079"/>
                </a:lnSpc>
                <a:buFont typeface="Arial"/>
                <a:buChar char="•"/>
              </a:pPr>
              <a:r>
                <a:rPr lang="en-US" sz="3400" b="1">
                  <a:solidFill>
                    <a:srgbClr val="4C3B20"/>
                  </a:solidFill>
                  <a:latin typeface="Arial" pitchFamily="34" charset="0"/>
                  <a:ea typeface="Telegraf Medium"/>
                  <a:cs typeface="Arial" pitchFamily="34" charset="0"/>
                  <a:sym typeface="Telegraf Medium"/>
                </a:rPr>
                <a:t>The isotopic analysis informed that 33.8% of foliar nitrogen was collected from woolly bat faeces</a:t>
              </a:r>
            </a:p>
          </p:txBody>
        </p:sp>
      </p:grpSp>
      <p:grpSp>
        <p:nvGrpSpPr>
          <p:cNvPr id="37" name="Group 37"/>
          <p:cNvGrpSpPr/>
          <p:nvPr/>
        </p:nvGrpSpPr>
        <p:grpSpPr>
          <a:xfrm>
            <a:off x="14845761" y="35489243"/>
            <a:ext cx="6213135" cy="4944472"/>
            <a:chOff x="0" y="76200"/>
            <a:chExt cx="8284180" cy="6592629"/>
          </a:xfrm>
        </p:grpSpPr>
        <p:sp>
          <p:nvSpPr>
            <p:cNvPr id="38" name="TextBox 38"/>
            <p:cNvSpPr txBox="1"/>
            <p:nvPr/>
          </p:nvSpPr>
          <p:spPr>
            <a:xfrm>
              <a:off x="1493823" y="76200"/>
              <a:ext cx="5296533" cy="683948"/>
            </a:xfrm>
            <a:prstGeom prst="rect">
              <a:avLst/>
            </a:prstGeom>
          </p:spPr>
          <p:txBody>
            <a:bodyPr lIns="0" tIns="0" rIns="0" bIns="0" rtlCol="0" anchor="t">
              <a:spAutoFit/>
            </a:bodyPr>
            <a:lstStyle/>
            <a:p>
              <a:pPr marL="0" lvl="1" indent="0" algn="ctr">
                <a:lnSpc>
                  <a:spcPts val="4043"/>
                </a:lnSpc>
                <a:spcBef>
                  <a:spcPct val="0"/>
                </a:spcBef>
              </a:pPr>
              <a:r>
                <a:rPr lang="en-US" sz="4043" b="1" u="sng" spc="-121">
                  <a:solidFill>
                    <a:srgbClr val="4C3B20"/>
                  </a:solidFill>
                  <a:latin typeface="Arial" pitchFamily="34" charset="0"/>
                  <a:ea typeface="Libre Baskerville Bold"/>
                  <a:cs typeface="Arial" pitchFamily="34" charset="0"/>
                  <a:sym typeface="Libre Baskerville Bold"/>
                </a:rPr>
                <a:t>Conclusion</a:t>
              </a:r>
            </a:p>
          </p:txBody>
        </p:sp>
        <p:sp>
          <p:nvSpPr>
            <p:cNvPr id="39" name="TextBox 39"/>
            <p:cNvSpPr txBox="1"/>
            <p:nvPr/>
          </p:nvSpPr>
          <p:spPr>
            <a:xfrm>
              <a:off x="0" y="1487229"/>
              <a:ext cx="8284180" cy="5181600"/>
            </a:xfrm>
            <a:prstGeom prst="rect">
              <a:avLst/>
            </a:prstGeom>
          </p:spPr>
          <p:txBody>
            <a:bodyPr lIns="0" tIns="0" rIns="0" bIns="0" rtlCol="0" anchor="t">
              <a:spAutoFit/>
            </a:bodyPr>
            <a:lstStyle/>
            <a:p>
              <a:pPr marL="0" lvl="0" indent="0" algn="l">
                <a:lnSpc>
                  <a:spcPts val="3437"/>
                </a:lnSpc>
                <a:spcBef>
                  <a:spcPct val="0"/>
                </a:spcBef>
              </a:pPr>
              <a:r>
                <a:rPr lang="en-US" sz="2864" b="1">
                  <a:solidFill>
                    <a:srgbClr val="4C3B20"/>
                  </a:solidFill>
                  <a:latin typeface="Arial" pitchFamily="34" charset="0"/>
                  <a:ea typeface="Telegraf Medium"/>
                  <a:cs typeface="Arial" pitchFamily="34" charset="0"/>
                  <a:sym typeface="Telegraf Medium"/>
                </a:rPr>
                <a:t>Our study expands the knowledge that bats are beneficial for pitcher plants and offer good nitrogen sources to pitcher plants. The findings of the paper offer new insights into mutualism between plants and animals. 33.8% of nitrogen from faeces of bats seem a good amount for N. r. elongata.</a:t>
              </a:r>
            </a:p>
          </p:txBody>
        </p:sp>
      </p:grpSp>
      <p:grpSp>
        <p:nvGrpSpPr>
          <p:cNvPr id="40" name="Group 40"/>
          <p:cNvGrpSpPr/>
          <p:nvPr/>
        </p:nvGrpSpPr>
        <p:grpSpPr>
          <a:xfrm>
            <a:off x="20996000" y="34890796"/>
            <a:ext cx="10116048" cy="7605361"/>
            <a:chOff x="0" y="85725"/>
            <a:chExt cx="13488065" cy="10140482"/>
          </a:xfrm>
        </p:grpSpPr>
        <p:sp>
          <p:nvSpPr>
            <p:cNvPr id="41" name="TextBox 41"/>
            <p:cNvSpPr txBox="1"/>
            <p:nvPr/>
          </p:nvSpPr>
          <p:spPr>
            <a:xfrm>
              <a:off x="2432202" y="85725"/>
              <a:ext cx="8623663" cy="752343"/>
            </a:xfrm>
            <a:prstGeom prst="rect">
              <a:avLst/>
            </a:prstGeom>
          </p:spPr>
          <p:txBody>
            <a:bodyPr lIns="0" tIns="0" rIns="0" bIns="0" rtlCol="0" anchor="t">
              <a:spAutoFit/>
            </a:bodyPr>
            <a:lstStyle/>
            <a:p>
              <a:pPr marL="0" lvl="1" indent="0" algn="ctr">
                <a:lnSpc>
                  <a:spcPts val="4365"/>
                </a:lnSpc>
                <a:spcBef>
                  <a:spcPct val="0"/>
                </a:spcBef>
              </a:pPr>
              <a:r>
                <a:rPr lang="en-US" sz="4365" b="1" u="sng" spc="-130">
                  <a:solidFill>
                    <a:srgbClr val="4C3B20"/>
                  </a:solidFill>
                  <a:latin typeface="Arial" pitchFamily="34" charset="0"/>
                  <a:ea typeface="Libre Baskerville Bold"/>
                  <a:cs typeface="Arial" pitchFamily="34" charset="0"/>
                  <a:sym typeface="Libre Baskerville Bold"/>
                </a:rPr>
                <a:t>References</a:t>
              </a:r>
            </a:p>
          </p:txBody>
        </p:sp>
        <p:sp>
          <p:nvSpPr>
            <p:cNvPr id="42" name="TextBox 42"/>
            <p:cNvSpPr txBox="1"/>
            <p:nvPr/>
          </p:nvSpPr>
          <p:spPr>
            <a:xfrm>
              <a:off x="0" y="1608462"/>
              <a:ext cx="13488065" cy="8617745"/>
            </a:xfrm>
            <a:prstGeom prst="rect">
              <a:avLst/>
            </a:prstGeom>
          </p:spPr>
          <p:txBody>
            <a:bodyPr lIns="0" tIns="0" rIns="0" bIns="0" rtlCol="0" anchor="t">
              <a:spAutoFit/>
            </a:bodyPr>
            <a:lstStyle/>
            <a:p>
              <a:pPr marL="645959" lvl="1" indent="-322980" algn="just">
                <a:lnSpc>
                  <a:spcPts val="3590"/>
                </a:lnSpc>
                <a:buFont typeface="Arial"/>
                <a:buChar char="•"/>
              </a:pPr>
              <a:r>
                <a:rPr lang="en-US" sz="2991" b="1" dirty="0">
                  <a:solidFill>
                    <a:srgbClr val="4C3B20"/>
                  </a:solidFill>
                  <a:latin typeface="Arial" pitchFamily="34" charset="0"/>
                  <a:ea typeface="Telegraf Medium"/>
                  <a:cs typeface="Arial" pitchFamily="34" charset="0"/>
                  <a:sym typeface="Telegraf Medium"/>
                </a:rPr>
                <a:t>Jones, G. (2015). Sensory Biology: Acoustic Reflectors Attract Bats to Roost in Pitcher Plants. Current Biology, 25(14), R609-R610. </a:t>
              </a:r>
              <a:r>
                <a:rPr lang="en-US" sz="2991" b="1" dirty="0">
                  <a:solidFill>
                    <a:srgbClr val="4C3B20"/>
                  </a:solidFill>
                  <a:latin typeface="Arial" pitchFamily="34" charset="0"/>
                  <a:ea typeface="Telegraf Medium"/>
                  <a:cs typeface="Arial" pitchFamily="34" charset="0"/>
                  <a:sym typeface="Telegraf Medium"/>
                  <a:hlinkClick r:id="rId13" tooltip="http://dx.doi.org/10.1016/j.cub.2015.06.004"/>
                </a:rPr>
                <a:t>http://dx.doi.org/10.1016/j.cub.2015.06.004</a:t>
              </a:r>
            </a:p>
            <a:p>
              <a:pPr marL="645959" lvl="1" indent="-322980" algn="just">
                <a:lnSpc>
                  <a:spcPts val="3590"/>
                </a:lnSpc>
                <a:buFont typeface="Arial"/>
                <a:buChar char="•"/>
              </a:pPr>
              <a:r>
                <a:rPr lang="en-US" sz="2991" b="1" dirty="0" err="1">
                  <a:solidFill>
                    <a:srgbClr val="4C3B20"/>
                  </a:solidFill>
                  <a:latin typeface="Arial" pitchFamily="34" charset="0"/>
                  <a:ea typeface="Telegraf Medium"/>
                  <a:cs typeface="Arial" pitchFamily="34" charset="0"/>
                  <a:sym typeface="Telegraf Medium"/>
                </a:rPr>
                <a:t>Grafe</a:t>
              </a:r>
              <a:r>
                <a:rPr lang="en-US" sz="2991" b="1" dirty="0">
                  <a:solidFill>
                    <a:srgbClr val="4C3B20"/>
                  </a:solidFill>
                  <a:latin typeface="Arial" pitchFamily="34" charset="0"/>
                  <a:ea typeface="Telegraf Medium"/>
                  <a:cs typeface="Arial" pitchFamily="34" charset="0"/>
                  <a:sym typeface="Telegraf Medium"/>
                </a:rPr>
                <a:t> TU, </a:t>
              </a:r>
              <a:r>
                <a:rPr lang="en-US" sz="2991" b="1" dirty="0" err="1">
                  <a:solidFill>
                    <a:srgbClr val="4C3B20"/>
                  </a:solidFill>
                  <a:latin typeface="Arial" pitchFamily="34" charset="0"/>
                  <a:ea typeface="Telegraf Medium"/>
                  <a:cs typeface="Arial" pitchFamily="34" charset="0"/>
                  <a:sym typeface="Telegraf Medium"/>
                </a:rPr>
                <a:t>Schöner</a:t>
              </a:r>
              <a:r>
                <a:rPr lang="en-US" sz="2991" b="1" dirty="0">
                  <a:solidFill>
                    <a:srgbClr val="4C3B20"/>
                  </a:solidFill>
                  <a:latin typeface="Arial" pitchFamily="34" charset="0"/>
                  <a:ea typeface="Telegraf Medium"/>
                  <a:cs typeface="Arial" pitchFamily="34" charset="0"/>
                  <a:sym typeface="Telegraf Medium"/>
                </a:rPr>
                <a:t> CR, </a:t>
              </a:r>
              <a:r>
                <a:rPr lang="en-US" sz="2991" b="1" dirty="0" err="1">
                  <a:solidFill>
                    <a:srgbClr val="4C3B20"/>
                  </a:solidFill>
                  <a:latin typeface="Arial" pitchFamily="34" charset="0"/>
                  <a:ea typeface="Telegraf Medium"/>
                  <a:cs typeface="Arial" pitchFamily="34" charset="0"/>
                  <a:sym typeface="Telegraf Medium"/>
                </a:rPr>
                <a:t>Kerth</a:t>
              </a:r>
              <a:r>
                <a:rPr lang="en-US" sz="2991" b="1" dirty="0">
                  <a:solidFill>
                    <a:srgbClr val="4C3B20"/>
                  </a:solidFill>
                  <a:latin typeface="Arial" pitchFamily="34" charset="0"/>
                  <a:ea typeface="Telegraf Medium"/>
                  <a:cs typeface="Arial" pitchFamily="34" charset="0"/>
                  <a:sym typeface="Telegraf Medium"/>
                </a:rPr>
                <a:t> G, </a:t>
              </a:r>
              <a:r>
                <a:rPr lang="en-US" sz="2991" b="1" dirty="0" err="1">
                  <a:solidFill>
                    <a:srgbClr val="4C3B20"/>
                  </a:solidFill>
                  <a:latin typeface="Arial" pitchFamily="34" charset="0"/>
                  <a:ea typeface="Telegraf Medium"/>
                  <a:cs typeface="Arial" pitchFamily="34" charset="0"/>
                  <a:sym typeface="Telegraf Medium"/>
                </a:rPr>
                <a:t>Junaidi</a:t>
              </a:r>
              <a:r>
                <a:rPr lang="en-US" sz="2991" b="1" dirty="0">
                  <a:solidFill>
                    <a:srgbClr val="4C3B20"/>
                  </a:solidFill>
                  <a:latin typeface="Arial" pitchFamily="34" charset="0"/>
                  <a:ea typeface="Telegraf Medium"/>
                  <a:cs typeface="Arial" pitchFamily="34" charset="0"/>
                  <a:sym typeface="Telegraf Medium"/>
                </a:rPr>
                <a:t> A, </a:t>
              </a:r>
              <a:r>
                <a:rPr lang="en-US" sz="2991" b="1" dirty="0" err="1">
                  <a:solidFill>
                    <a:srgbClr val="4C3B20"/>
                  </a:solidFill>
                  <a:latin typeface="Arial" pitchFamily="34" charset="0"/>
                  <a:ea typeface="Telegraf Medium"/>
                  <a:cs typeface="Arial" pitchFamily="34" charset="0"/>
                  <a:sym typeface="Telegraf Medium"/>
                </a:rPr>
                <a:t>Schöner</a:t>
              </a:r>
              <a:r>
                <a:rPr lang="en-US" sz="2991" b="1" dirty="0">
                  <a:solidFill>
                    <a:srgbClr val="4C3B20"/>
                  </a:solidFill>
                  <a:latin typeface="Arial" pitchFamily="34" charset="0"/>
                  <a:ea typeface="Telegraf Medium"/>
                  <a:cs typeface="Arial" pitchFamily="34" charset="0"/>
                  <a:sym typeface="Telegraf Medium"/>
                </a:rPr>
                <a:t> MG. A novel resource-service mutualism between bats and pitcher plants. </a:t>
              </a:r>
              <a:r>
                <a:rPr lang="en-US" sz="2991" b="1" dirty="0" err="1">
                  <a:solidFill>
                    <a:srgbClr val="4C3B20"/>
                  </a:solidFill>
                  <a:latin typeface="Arial" pitchFamily="34" charset="0"/>
                  <a:ea typeface="Telegraf Medium"/>
                  <a:cs typeface="Arial" pitchFamily="34" charset="0"/>
                  <a:sym typeface="Telegraf Medium"/>
                </a:rPr>
                <a:t>Biol</a:t>
              </a:r>
              <a:r>
                <a:rPr lang="en-US" sz="2991" b="1" dirty="0">
                  <a:solidFill>
                    <a:srgbClr val="4C3B20"/>
                  </a:solidFill>
                  <a:latin typeface="Arial" pitchFamily="34" charset="0"/>
                  <a:ea typeface="Telegraf Medium"/>
                  <a:cs typeface="Arial" pitchFamily="34" charset="0"/>
                  <a:sym typeface="Telegraf Medium"/>
                </a:rPr>
                <a:t> </a:t>
              </a:r>
              <a:r>
                <a:rPr lang="en-US" sz="2991" b="1" dirty="0" err="1">
                  <a:solidFill>
                    <a:srgbClr val="4C3B20"/>
                  </a:solidFill>
                  <a:latin typeface="Arial" pitchFamily="34" charset="0"/>
                  <a:ea typeface="Telegraf Medium"/>
                  <a:cs typeface="Arial" pitchFamily="34" charset="0"/>
                  <a:sym typeface="Telegraf Medium"/>
                </a:rPr>
                <a:t>Lett</a:t>
              </a:r>
              <a:r>
                <a:rPr lang="en-US" sz="2991" b="1" dirty="0">
                  <a:solidFill>
                    <a:srgbClr val="4C3B20"/>
                  </a:solidFill>
                  <a:latin typeface="Arial" pitchFamily="34" charset="0"/>
                  <a:ea typeface="Telegraf Medium"/>
                  <a:cs typeface="Arial" pitchFamily="34" charset="0"/>
                  <a:sym typeface="Telegraf Medium"/>
                </a:rPr>
                <a:t>. 2011 Jun 23;7(3):436-9. </a:t>
              </a:r>
              <a:r>
                <a:rPr lang="en-US" sz="2991" b="1" dirty="0">
                  <a:solidFill>
                    <a:srgbClr val="4C3B20"/>
                  </a:solidFill>
                  <a:latin typeface="Arial" pitchFamily="34" charset="0"/>
                  <a:ea typeface="Telegraf Medium"/>
                  <a:cs typeface="Arial" pitchFamily="34" charset="0"/>
                  <a:sym typeface="Telegraf Medium"/>
                  <a:hlinkClick r:id="rId14" tooltip="http://doi.org/10.1098/rsbl.2010.1141"/>
                </a:rPr>
                <a:t>http://doi.org/10.1098/rsbl.2010.1141</a:t>
              </a:r>
            </a:p>
            <a:p>
              <a:pPr marL="645959" lvl="1" indent="-322980" algn="just">
                <a:lnSpc>
                  <a:spcPts val="3590"/>
                </a:lnSpc>
                <a:buFont typeface="Arial"/>
                <a:buChar char="•"/>
              </a:pPr>
              <a:r>
                <a:rPr lang="en-US" sz="2991" b="1" dirty="0" err="1">
                  <a:solidFill>
                    <a:srgbClr val="4C3B20"/>
                  </a:solidFill>
                  <a:latin typeface="Arial" pitchFamily="34" charset="0"/>
                  <a:ea typeface="Telegraf Medium"/>
                  <a:cs typeface="Arial" pitchFamily="34" charset="0"/>
                  <a:sym typeface="Telegraf Medium"/>
                </a:rPr>
                <a:t>Schöner</a:t>
              </a:r>
              <a:r>
                <a:rPr lang="en-US" sz="2991" b="1" dirty="0">
                  <a:solidFill>
                    <a:srgbClr val="4C3B20"/>
                  </a:solidFill>
                  <a:latin typeface="Arial" pitchFamily="34" charset="0"/>
                  <a:ea typeface="Telegraf Medium"/>
                  <a:cs typeface="Arial" pitchFamily="34" charset="0"/>
                  <a:sym typeface="Telegraf Medium"/>
                </a:rPr>
                <a:t>, M. G., </a:t>
              </a:r>
              <a:r>
                <a:rPr lang="en-US" sz="2991" b="1" dirty="0" err="1">
                  <a:solidFill>
                    <a:srgbClr val="4C3B20"/>
                  </a:solidFill>
                  <a:latin typeface="Arial" pitchFamily="34" charset="0"/>
                  <a:ea typeface="Telegraf Medium"/>
                  <a:cs typeface="Arial" pitchFamily="34" charset="0"/>
                  <a:sym typeface="Telegraf Medium"/>
                </a:rPr>
                <a:t>Schöner</a:t>
              </a:r>
              <a:r>
                <a:rPr lang="en-US" sz="2991" b="1" dirty="0">
                  <a:solidFill>
                    <a:srgbClr val="4C3B20"/>
                  </a:solidFill>
                  <a:latin typeface="Arial" pitchFamily="34" charset="0"/>
                  <a:ea typeface="Telegraf Medium"/>
                  <a:cs typeface="Arial" pitchFamily="34" charset="0"/>
                  <a:sym typeface="Telegraf Medium"/>
                </a:rPr>
                <a:t>, C. R., Simon, R., </a:t>
              </a:r>
              <a:r>
                <a:rPr lang="en-US" sz="2991" b="1" dirty="0" err="1">
                  <a:solidFill>
                    <a:srgbClr val="4C3B20"/>
                  </a:solidFill>
                  <a:latin typeface="Arial" pitchFamily="34" charset="0"/>
                  <a:ea typeface="Telegraf Medium"/>
                  <a:cs typeface="Arial" pitchFamily="34" charset="0"/>
                  <a:sym typeface="Telegraf Medium"/>
                </a:rPr>
                <a:t>Grafe</a:t>
              </a:r>
              <a:r>
                <a:rPr lang="en-US" sz="2991" b="1" dirty="0">
                  <a:solidFill>
                    <a:srgbClr val="4C3B20"/>
                  </a:solidFill>
                  <a:latin typeface="Arial" pitchFamily="34" charset="0"/>
                  <a:ea typeface="Telegraf Medium"/>
                  <a:cs typeface="Arial" pitchFamily="34" charset="0"/>
                  <a:sym typeface="Telegraf Medium"/>
                </a:rPr>
                <a:t>, T. U., </a:t>
              </a:r>
              <a:r>
                <a:rPr lang="en-US" sz="2991" b="1" dirty="0" err="1">
                  <a:solidFill>
                    <a:srgbClr val="4C3B20"/>
                  </a:solidFill>
                  <a:latin typeface="Arial" pitchFamily="34" charset="0"/>
                  <a:ea typeface="Telegraf Medium"/>
                  <a:cs typeface="Arial" pitchFamily="34" charset="0"/>
                  <a:sym typeface="Telegraf Medium"/>
                </a:rPr>
                <a:t>Puechmaille</a:t>
              </a:r>
              <a:r>
                <a:rPr lang="en-US" sz="2991" b="1" dirty="0">
                  <a:solidFill>
                    <a:srgbClr val="4C3B20"/>
                  </a:solidFill>
                  <a:latin typeface="Arial" pitchFamily="34" charset="0"/>
                  <a:ea typeface="Telegraf Medium"/>
                  <a:cs typeface="Arial" pitchFamily="34" charset="0"/>
                  <a:sym typeface="Telegraf Medium"/>
                </a:rPr>
                <a:t>, S. J., </a:t>
              </a:r>
              <a:r>
                <a:rPr lang="en-US" sz="2991" b="1" dirty="0" err="1">
                  <a:solidFill>
                    <a:srgbClr val="4C3B20"/>
                  </a:solidFill>
                  <a:latin typeface="Arial" pitchFamily="34" charset="0"/>
                  <a:ea typeface="Telegraf Medium"/>
                  <a:cs typeface="Arial" pitchFamily="34" charset="0"/>
                  <a:sym typeface="Telegraf Medium"/>
                </a:rPr>
                <a:t>Ji</a:t>
              </a:r>
              <a:r>
                <a:rPr lang="en-US" sz="2991" b="1" dirty="0">
                  <a:solidFill>
                    <a:srgbClr val="4C3B20"/>
                  </a:solidFill>
                  <a:latin typeface="Arial" pitchFamily="34" charset="0"/>
                  <a:ea typeface="Telegraf Medium"/>
                  <a:cs typeface="Arial" pitchFamily="34" charset="0"/>
                  <a:sym typeface="Telegraf Medium"/>
                </a:rPr>
                <a:t>, L. L., &amp; </a:t>
              </a:r>
              <a:r>
                <a:rPr lang="en-US" sz="2991" b="1" dirty="0" err="1">
                  <a:solidFill>
                    <a:srgbClr val="4C3B20"/>
                  </a:solidFill>
                  <a:latin typeface="Arial" pitchFamily="34" charset="0"/>
                  <a:ea typeface="Telegraf Medium"/>
                  <a:cs typeface="Arial" pitchFamily="34" charset="0"/>
                  <a:sym typeface="Telegraf Medium"/>
                </a:rPr>
                <a:t>Kerth</a:t>
              </a:r>
              <a:r>
                <a:rPr lang="en-US" sz="2991" b="1" dirty="0">
                  <a:solidFill>
                    <a:srgbClr val="4C3B20"/>
                  </a:solidFill>
                  <a:latin typeface="Arial" pitchFamily="34" charset="0"/>
                  <a:ea typeface="Telegraf Medium"/>
                  <a:cs typeface="Arial" pitchFamily="34" charset="0"/>
                  <a:sym typeface="Telegraf Medium"/>
                </a:rPr>
                <a:t>, G. (2015). Bats are acoustically attracted to mutualistic carnivorous plants. Current Biology, 25(14), 1911-1916.https://doi.org/10.1016/j.cub.2015.05.054</a:t>
              </a:r>
            </a:p>
            <a:p>
              <a:pPr algn="just">
                <a:lnSpc>
                  <a:spcPts val="3590"/>
                </a:lnSpc>
              </a:pPr>
              <a:endParaRPr lang="en-US" sz="2991" b="1" dirty="0">
                <a:solidFill>
                  <a:srgbClr val="4C3B20"/>
                </a:solidFill>
                <a:latin typeface="Arial" pitchFamily="34" charset="0"/>
                <a:ea typeface="Telegraf Medium"/>
                <a:cs typeface="Arial" pitchFamily="34" charset="0"/>
                <a:sym typeface="Telegraf Medium"/>
              </a:endParaRPr>
            </a:p>
          </p:txBody>
        </p:sp>
      </p:grpSp>
      <p:sp>
        <p:nvSpPr>
          <p:cNvPr id="43" name="TextBox 43"/>
          <p:cNvSpPr txBox="1"/>
          <p:nvPr/>
        </p:nvSpPr>
        <p:spPr>
          <a:xfrm>
            <a:off x="9476812" y="31198472"/>
            <a:ext cx="8227866" cy="1695450"/>
          </a:xfrm>
          <a:prstGeom prst="rect">
            <a:avLst/>
          </a:prstGeom>
        </p:spPr>
        <p:txBody>
          <a:bodyPr lIns="0" tIns="0" rIns="0" bIns="0" rtlCol="0" anchor="t">
            <a:spAutoFit/>
          </a:bodyPr>
          <a:lstStyle/>
          <a:p>
            <a:pPr marL="0" lvl="0" indent="0" algn="l">
              <a:lnSpc>
                <a:spcPts val="2639"/>
              </a:lnSpc>
            </a:pPr>
            <a:r>
              <a:rPr lang="en-US" sz="2199" i="1" dirty="0">
                <a:solidFill>
                  <a:srgbClr val="4C3B20"/>
                </a:solidFill>
                <a:latin typeface="Arial" pitchFamily="34" charset="0"/>
                <a:ea typeface="Telegraf Extra-Light"/>
                <a:cs typeface="Arial" pitchFamily="34" charset="0"/>
                <a:sym typeface="Telegraf Extra-Light"/>
              </a:rPr>
              <a:t>Figure 1: An illustration of an N. r. elongate and different labeled parts. (a) The N. r. </a:t>
            </a:r>
            <a:r>
              <a:rPr lang="en-US" sz="2199" i="1" dirty="0" err="1">
                <a:solidFill>
                  <a:srgbClr val="4C3B20"/>
                </a:solidFill>
                <a:latin typeface="Arial" pitchFamily="34" charset="0"/>
                <a:ea typeface="Telegraf Extra-Light"/>
                <a:cs typeface="Arial" pitchFamily="34" charset="0"/>
                <a:sym typeface="Telegraf Extra-Light"/>
              </a:rPr>
              <a:t>elongata</a:t>
            </a:r>
            <a:r>
              <a:rPr lang="en-US" sz="2199" i="1" dirty="0">
                <a:solidFill>
                  <a:srgbClr val="4C3B20"/>
                </a:solidFill>
                <a:latin typeface="Arial" pitchFamily="34" charset="0"/>
                <a:ea typeface="Telegraf Extra-Light"/>
                <a:cs typeface="Arial" pitchFamily="34" charset="0"/>
                <a:sym typeface="Telegraf Extra-Light"/>
              </a:rPr>
              <a:t> aerial pitcher (b) The same aerial pitcher with an inside view of bat roosting due to front tissue removal (c) Aerial pitcher of N. r. </a:t>
            </a:r>
            <a:r>
              <a:rPr lang="en-US" sz="2199" i="1" dirty="0" err="1">
                <a:solidFill>
                  <a:srgbClr val="4C3B20"/>
                </a:solidFill>
                <a:latin typeface="Arial" pitchFamily="34" charset="0"/>
                <a:ea typeface="Telegraf Extra-Light"/>
                <a:cs typeface="Arial" pitchFamily="34" charset="0"/>
                <a:sym typeface="Telegraf Extra-Light"/>
              </a:rPr>
              <a:t>typica</a:t>
            </a:r>
            <a:r>
              <a:rPr lang="en-US" sz="2199" i="1" dirty="0">
                <a:solidFill>
                  <a:srgbClr val="4C3B20"/>
                </a:solidFill>
                <a:latin typeface="Arial" pitchFamily="34" charset="0"/>
                <a:ea typeface="Telegraf Extra-Light"/>
                <a:cs typeface="Arial" pitchFamily="34" charset="0"/>
                <a:sym typeface="Telegraf Extra-Light"/>
              </a:rPr>
              <a:t> that has different fluid levels compared to N. r. </a:t>
            </a:r>
            <a:r>
              <a:rPr lang="en-US" sz="2199" i="1" dirty="0" err="1">
                <a:solidFill>
                  <a:srgbClr val="4C3B20"/>
                </a:solidFill>
                <a:latin typeface="Arial" pitchFamily="34" charset="0"/>
                <a:ea typeface="Telegraf Extra-Light"/>
                <a:cs typeface="Arial" pitchFamily="34" charset="0"/>
                <a:sym typeface="Telegraf Extra-Light"/>
              </a:rPr>
              <a:t>elongata</a:t>
            </a:r>
            <a:endParaRPr lang="en-US" sz="2199" i="1" dirty="0">
              <a:solidFill>
                <a:srgbClr val="4C3B20"/>
              </a:solidFill>
              <a:latin typeface="Arial" pitchFamily="34" charset="0"/>
              <a:ea typeface="Telegraf Extra-Light"/>
              <a:cs typeface="Arial" pitchFamily="34" charset="0"/>
              <a:sym typeface="Telegraf Extra-Light"/>
            </a:endParaRPr>
          </a:p>
        </p:txBody>
      </p:sp>
      <p:sp>
        <p:nvSpPr>
          <p:cNvPr id="44" name="TextBox 44"/>
          <p:cNvSpPr txBox="1"/>
          <p:nvPr/>
        </p:nvSpPr>
        <p:spPr>
          <a:xfrm>
            <a:off x="3291840" y="40570785"/>
            <a:ext cx="8894630" cy="2362200"/>
          </a:xfrm>
          <a:prstGeom prst="rect">
            <a:avLst/>
          </a:prstGeom>
        </p:spPr>
        <p:txBody>
          <a:bodyPr lIns="0" tIns="0" rIns="0" bIns="0" rtlCol="0" anchor="t">
            <a:spAutoFit/>
          </a:bodyPr>
          <a:lstStyle/>
          <a:p>
            <a:pPr marL="0" lvl="0" indent="0" algn="l">
              <a:lnSpc>
                <a:spcPts val="2639"/>
              </a:lnSpc>
            </a:pPr>
            <a:r>
              <a:rPr lang="en-US" sz="2199" i="1" dirty="0">
                <a:solidFill>
                  <a:srgbClr val="4C3B20"/>
                </a:solidFill>
                <a:latin typeface="Arial" pitchFamily="34" charset="0"/>
                <a:ea typeface="Telegraf Extra-Light"/>
                <a:cs typeface="Arial" pitchFamily="34" charset="0"/>
                <a:sym typeface="Telegraf Extra-Light"/>
              </a:rPr>
              <a:t>Figure 4: Data of the collected nitrogen during the analysis of collected samples (a) Box-plot illustrates the nitrogen quantity in occupied and unoccupied pitchers (b) Box-plot illustrates foliar d15N of pitchers both in occupied and unoccupied ones and highlights bat </a:t>
            </a:r>
            <a:r>
              <a:rPr lang="en-US" sz="2199" i="1" dirty="0" err="1">
                <a:solidFill>
                  <a:srgbClr val="4C3B20"/>
                </a:solidFill>
                <a:latin typeface="Arial" pitchFamily="34" charset="0"/>
                <a:ea typeface="Telegraf Extra-Light"/>
                <a:cs typeface="Arial" pitchFamily="34" charset="0"/>
                <a:sym typeface="Telegraf Extra-Light"/>
              </a:rPr>
              <a:t>faeces</a:t>
            </a:r>
            <a:r>
              <a:rPr lang="en-US" sz="2199" i="1" dirty="0">
                <a:solidFill>
                  <a:srgbClr val="4C3B20"/>
                </a:solidFill>
                <a:latin typeface="Arial" pitchFamily="34" charset="0"/>
                <a:ea typeface="Telegraf Extra-Light"/>
                <a:cs typeface="Arial" pitchFamily="34" charset="0"/>
                <a:sym typeface="Telegraf Extra-Light"/>
              </a:rPr>
              <a:t>. On average, 33.8% of foliar nitrogen came from Hardwicke' woolly bats' </a:t>
            </a:r>
            <a:r>
              <a:rPr lang="en-US" sz="2199" i="1" dirty="0" err="1">
                <a:solidFill>
                  <a:srgbClr val="4C3B20"/>
                </a:solidFill>
                <a:latin typeface="Arial" pitchFamily="34" charset="0"/>
                <a:ea typeface="Telegraf Extra-Light"/>
                <a:cs typeface="Arial" pitchFamily="34" charset="0"/>
                <a:sym typeface="Telegraf Extra-Light"/>
              </a:rPr>
              <a:t>faeces</a:t>
            </a:r>
            <a:r>
              <a:rPr lang="en-US" sz="2199" i="1" dirty="0">
                <a:solidFill>
                  <a:srgbClr val="4C3B20"/>
                </a:solidFill>
                <a:latin typeface="Arial" pitchFamily="34" charset="0"/>
                <a:ea typeface="Telegraf Extra-Light"/>
                <a:cs typeface="Arial" pitchFamily="34" charset="0"/>
                <a:sym typeface="Telegraf Extra-Light"/>
              </a:rPr>
              <a:t>. The level of nitrogen is higher in the occupied pitcher compared to unoccupied ones</a:t>
            </a:r>
          </a:p>
        </p:txBody>
      </p:sp>
      <p:sp>
        <p:nvSpPr>
          <p:cNvPr id="45" name="TextBox 45"/>
          <p:cNvSpPr txBox="1"/>
          <p:nvPr/>
        </p:nvSpPr>
        <p:spPr>
          <a:xfrm>
            <a:off x="17752525" y="31531847"/>
            <a:ext cx="4836678" cy="1028700"/>
          </a:xfrm>
          <a:prstGeom prst="rect">
            <a:avLst/>
          </a:prstGeom>
        </p:spPr>
        <p:txBody>
          <a:bodyPr lIns="0" tIns="0" rIns="0" bIns="0" rtlCol="0" anchor="t">
            <a:spAutoFit/>
          </a:bodyPr>
          <a:lstStyle/>
          <a:p>
            <a:pPr marL="0" lvl="0" indent="0" algn="l">
              <a:lnSpc>
                <a:spcPts val="2639"/>
              </a:lnSpc>
            </a:pPr>
            <a:r>
              <a:rPr lang="en-US" sz="2199" i="1" dirty="0">
                <a:solidFill>
                  <a:srgbClr val="4C3B20"/>
                </a:solidFill>
                <a:latin typeface="Arial" pitchFamily="34" charset="0"/>
                <a:ea typeface="Telegraf Extra-Light"/>
                <a:cs typeface="Arial" pitchFamily="34" charset="0"/>
                <a:sym typeface="Telegraf Extra-Light"/>
              </a:rPr>
              <a:t>Figure 2: Win-win. A </a:t>
            </a:r>
            <a:r>
              <a:rPr lang="en-US" sz="2199" i="1" dirty="0" err="1">
                <a:solidFill>
                  <a:srgbClr val="4C3B20"/>
                </a:solidFill>
                <a:latin typeface="Arial" pitchFamily="34" charset="0"/>
                <a:ea typeface="Telegraf Extra-Light"/>
                <a:cs typeface="Arial" pitchFamily="34" charset="0"/>
                <a:sym typeface="Telegraf Extra-Light"/>
              </a:rPr>
              <a:t>closeup</a:t>
            </a:r>
            <a:r>
              <a:rPr lang="en-US" sz="2199" i="1" dirty="0">
                <a:solidFill>
                  <a:srgbClr val="4C3B20"/>
                </a:solidFill>
                <a:latin typeface="Arial" pitchFamily="34" charset="0"/>
                <a:ea typeface="Telegraf Extra-Light"/>
                <a:cs typeface="Arial" pitchFamily="34" charset="0"/>
                <a:sym typeface="Telegraf Extra-Light"/>
              </a:rPr>
              <a:t> view of a bat preparing to roost inside the pitcher</a:t>
            </a:r>
          </a:p>
        </p:txBody>
      </p:sp>
      <p:sp>
        <p:nvSpPr>
          <p:cNvPr id="46" name="TextBox 46"/>
          <p:cNvSpPr txBox="1"/>
          <p:nvPr/>
        </p:nvSpPr>
        <p:spPr>
          <a:xfrm>
            <a:off x="23065453" y="30531722"/>
            <a:ext cx="7915568" cy="3028950"/>
          </a:xfrm>
          <a:prstGeom prst="rect">
            <a:avLst/>
          </a:prstGeom>
        </p:spPr>
        <p:txBody>
          <a:bodyPr lIns="0" tIns="0" rIns="0" bIns="0" rtlCol="0" anchor="t">
            <a:spAutoFit/>
          </a:bodyPr>
          <a:lstStyle/>
          <a:p>
            <a:pPr algn="l">
              <a:lnSpc>
                <a:spcPts val="2639"/>
              </a:lnSpc>
            </a:pPr>
            <a:r>
              <a:rPr lang="en-US" sz="2199" i="1" dirty="0">
                <a:solidFill>
                  <a:srgbClr val="4C3B20"/>
                </a:solidFill>
                <a:latin typeface="Arial" pitchFamily="34" charset="0"/>
                <a:ea typeface="Telegraf Extra-Light"/>
                <a:cs typeface="Arial" pitchFamily="34" charset="0"/>
                <a:sym typeface="Telegraf Extra-Light"/>
              </a:rPr>
              <a:t>Figure 3: Bats are attracted acoustically to mutualistic carnivorous plants (A) The illustration of echo reflectance of Nepenthes </a:t>
            </a:r>
            <a:r>
              <a:rPr lang="en-US" sz="2199" i="1" dirty="0" err="1">
                <a:solidFill>
                  <a:srgbClr val="4C3B20"/>
                </a:solidFill>
                <a:latin typeface="Arial" pitchFamily="34" charset="0"/>
                <a:ea typeface="Telegraf Extra-Light"/>
                <a:cs typeface="Arial" pitchFamily="34" charset="0"/>
                <a:sym typeface="Telegraf Extra-Light"/>
              </a:rPr>
              <a:t>hemsleyana</a:t>
            </a:r>
            <a:r>
              <a:rPr lang="en-US" sz="2199" i="1" dirty="0">
                <a:solidFill>
                  <a:srgbClr val="4C3B20"/>
                </a:solidFill>
                <a:latin typeface="Arial" pitchFamily="34" charset="0"/>
                <a:ea typeface="Telegraf Extra-Light"/>
                <a:cs typeface="Arial" pitchFamily="34" charset="0"/>
                <a:sym typeface="Telegraf Extra-Light"/>
              </a:rPr>
              <a:t>. The red areas indicate where typically bats approach (From 0 degrees to 30 degrees). (B) The illustration of echo reflectance of Nepenthes </a:t>
            </a:r>
            <a:r>
              <a:rPr lang="en-US" sz="2199" i="1" dirty="0" err="1">
                <a:solidFill>
                  <a:srgbClr val="4C3B20"/>
                </a:solidFill>
                <a:latin typeface="Arial" pitchFamily="34" charset="0"/>
                <a:ea typeface="Telegraf Extra-Light"/>
                <a:cs typeface="Arial" pitchFamily="34" charset="0"/>
                <a:sym typeface="Telegraf Extra-Light"/>
              </a:rPr>
              <a:t>rafflesiana</a:t>
            </a:r>
            <a:r>
              <a:rPr lang="en-US" sz="2199" i="1" dirty="0">
                <a:solidFill>
                  <a:srgbClr val="4C3B20"/>
                </a:solidFill>
                <a:latin typeface="Arial" pitchFamily="34" charset="0"/>
                <a:ea typeface="Telegraf Extra-Light"/>
                <a:cs typeface="Arial" pitchFamily="34" charset="0"/>
                <a:sym typeface="Telegraf Extra-Light"/>
              </a:rPr>
              <a:t>. The red areas indicates where typically bats approach (From 0 degrees to 30 degrees). The sound effect of Nepenthes </a:t>
            </a:r>
            <a:r>
              <a:rPr lang="en-US" sz="2199" i="1" dirty="0" err="1">
                <a:solidFill>
                  <a:srgbClr val="4C3B20"/>
                </a:solidFill>
                <a:latin typeface="Arial" pitchFamily="34" charset="0"/>
                <a:ea typeface="Telegraf Extra-Light"/>
                <a:cs typeface="Arial" pitchFamily="34" charset="0"/>
                <a:sym typeface="Telegraf Extra-Light"/>
              </a:rPr>
              <a:t>hemsleyana</a:t>
            </a:r>
            <a:r>
              <a:rPr lang="en-US" sz="2199" i="1" dirty="0">
                <a:solidFill>
                  <a:srgbClr val="4C3B20"/>
                </a:solidFill>
                <a:latin typeface="Arial" pitchFamily="34" charset="0"/>
                <a:ea typeface="Telegraf Extra-Light"/>
                <a:cs typeface="Arial" pitchFamily="34" charset="0"/>
                <a:sym typeface="Telegraf Extra-Light"/>
              </a:rPr>
              <a:t> is stronger than that of Nepenthes </a:t>
            </a:r>
            <a:r>
              <a:rPr lang="en-US" sz="2199" i="1" dirty="0" err="1">
                <a:solidFill>
                  <a:srgbClr val="4C3B20"/>
                </a:solidFill>
                <a:latin typeface="Arial" pitchFamily="34" charset="0"/>
                <a:ea typeface="Telegraf Extra-Light"/>
                <a:cs typeface="Arial" pitchFamily="34" charset="0"/>
                <a:sym typeface="Telegraf Extra-Light"/>
              </a:rPr>
              <a:t>rafflesiana</a:t>
            </a:r>
            <a:r>
              <a:rPr lang="en-US" sz="2199" i="1" dirty="0">
                <a:solidFill>
                  <a:srgbClr val="4C3B20"/>
                </a:solidFill>
                <a:latin typeface="Arial" pitchFamily="34" charset="0"/>
                <a:ea typeface="Telegraf Extra-Light"/>
                <a:cs typeface="Arial" pitchFamily="34" charset="0"/>
                <a:sym typeface="Telegraf Extra-Light"/>
              </a:rPr>
              <a:t>.</a:t>
            </a:r>
          </a:p>
          <a:p>
            <a:pPr marL="0" lvl="0" indent="0" algn="l">
              <a:lnSpc>
                <a:spcPts val="2639"/>
              </a:lnSpc>
            </a:pPr>
            <a:endParaRPr lang="en-US" sz="2199" dirty="0">
              <a:solidFill>
                <a:srgbClr val="4C3B20"/>
              </a:solidFill>
              <a:latin typeface="Arial" pitchFamily="34" charset="0"/>
              <a:ea typeface="Telegraf Extra-Light"/>
              <a:cs typeface="Arial" pitchFamily="34" charset="0"/>
              <a:sym typeface="Telegraf Extra-Ligh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873</Words>
  <Application>Microsoft Office PowerPoint</Application>
  <PresentationFormat>Custom</PresentationFormat>
  <Paragraphs>38</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Libre Baskerville</vt:lpstr>
      <vt:lpstr>Calibri</vt:lpstr>
      <vt:lpstr>Telegraf Medium</vt:lpstr>
      <vt:lpstr>Telegraf Bold</vt:lpstr>
      <vt:lpstr>Telegraf Extra-Light</vt:lpstr>
      <vt:lpstr>Libre Baskerville Bold</vt: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Beige Butterfly Contemporary Editorial Portrait University Research Poster</dc:title>
  <dc:creator>Dell</dc:creator>
  <cp:lastModifiedBy>Dell</cp:lastModifiedBy>
  <cp:revision>2</cp:revision>
  <dcterms:created xsi:type="dcterms:W3CDTF">2006-08-16T00:00:00Z</dcterms:created>
  <dcterms:modified xsi:type="dcterms:W3CDTF">2024-10-26T19:39:17Z</dcterms:modified>
  <dc:identifier>DAGUr9wCsAA</dc:identifier>
</cp:coreProperties>
</file>