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7620000" cy="19050000"/>
  <p:notesSz cx="6858000" cy="9144000"/>
  <p:embeddedFontLst>
    <p:embeddedFont>
      <p:font typeface="Calibri"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7" d="100"/>
          <a:sy n="77" d="100"/>
        </p:scale>
        <p:origin x="-1548" y="6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17.svg"/><Relationship Id="rId3" Type="http://schemas.openxmlformats.org/officeDocument/2006/relationships/image" Target="../media/image2.svg"/><Relationship Id="rId21" Type="http://schemas.openxmlformats.org/officeDocument/2006/relationships/image" Target="../media/image10.png"/><Relationship Id="rId7" Type="http://schemas.openxmlformats.org/officeDocument/2006/relationships/image" Target="../media/image6.svg"/><Relationship Id="rId12" Type="http://schemas.openxmlformats.org/officeDocument/2006/relationships/image" Target="../media/image6.png"/><Relationship Id="rId2" Type="http://schemas.openxmlformats.org/officeDocument/2006/relationships/image" Target="../media/image1.pn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8.png"/><Relationship Id="rId23" Type="http://schemas.openxmlformats.org/officeDocument/2006/relationships/image" Target="../media/image11.png"/><Relationship Id="rId10" Type="http://schemas.openxmlformats.org/officeDocument/2006/relationships/image" Target="../media/image5.png"/><Relationship Id="rId19"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 Id="rId22" Type="http://schemas.openxmlformats.org/officeDocument/2006/relationships/image" Target="../media/image21.sv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28.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6.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2DC"/>
        </a:solidFill>
        <a:effectLst/>
      </p:bgPr>
    </p:bg>
    <p:spTree>
      <p:nvGrpSpPr>
        <p:cNvPr id="1" name=""/>
        <p:cNvGrpSpPr/>
        <p:nvPr/>
      </p:nvGrpSpPr>
      <p:grpSpPr>
        <a:xfrm>
          <a:off x="0" y="0"/>
          <a:ext cx="0" cy="0"/>
          <a:chOff x="0" y="0"/>
          <a:chExt cx="0" cy="0"/>
        </a:xfrm>
      </p:grpSpPr>
      <p:sp>
        <p:nvSpPr>
          <p:cNvPr id="2" name="Freeform 2"/>
          <p:cNvSpPr/>
          <p:nvPr/>
        </p:nvSpPr>
        <p:spPr>
          <a:xfrm rot="-1027989">
            <a:off x="6572022" y="7351510"/>
            <a:ext cx="1400645" cy="3378748"/>
          </a:xfrm>
          <a:custGeom>
            <a:avLst/>
            <a:gdLst/>
            <a:ahLst/>
            <a:cxnLst/>
            <a:rect l="l" t="t" r="r" b="b"/>
            <a:pathLst>
              <a:path w="1400645" h="3378748">
                <a:moveTo>
                  <a:pt x="0" y="0"/>
                </a:moveTo>
                <a:lnTo>
                  <a:pt x="1400645" y="0"/>
                </a:lnTo>
                <a:lnTo>
                  <a:pt x="1400645" y="3378748"/>
                </a:lnTo>
                <a:lnTo>
                  <a:pt x="0" y="337874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3137173" y="1781732"/>
            <a:ext cx="4020742" cy="3285448"/>
            <a:chOff x="0" y="0"/>
            <a:chExt cx="1307457" cy="1068356"/>
          </a:xfrm>
        </p:grpSpPr>
        <p:sp>
          <p:nvSpPr>
            <p:cNvPr id="4" name="Freeform 4"/>
            <p:cNvSpPr/>
            <p:nvPr/>
          </p:nvSpPr>
          <p:spPr>
            <a:xfrm>
              <a:off x="0" y="0"/>
              <a:ext cx="1307457" cy="1068356"/>
            </a:xfrm>
            <a:custGeom>
              <a:avLst/>
              <a:gdLst/>
              <a:ahLst/>
              <a:cxnLst/>
              <a:rect l="l" t="t" r="r" b="b"/>
              <a:pathLst>
                <a:path w="1307457" h="1068356">
                  <a:moveTo>
                    <a:pt x="25031" y="0"/>
                  </a:moveTo>
                  <a:lnTo>
                    <a:pt x="1282426" y="0"/>
                  </a:lnTo>
                  <a:cubicBezTo>
                    <a:pt x="1289065" y="0"/>
                    <a:pt x="1295432" y="2637"/>
                    <a:pt x="1300126" y="7332"/>
                  </a:cubicBezTo>
                  <a:cubicBezTo>
                    <a:pt x="1304820" y="12026"/>
                    <a:pt x="1307457" y="18393"/>
                    <a:pt x="1307457" y="25031"/>
                  </a:cubicBezTo>
                  <a:lnTo>
                    <a:pt x="1307457" y="1043324"/>
                  </a:lnTo>
                  <a:cubicBezTo>
                    <a:pt x="1307457" y="1049963"/>
                    <a:pt x="1304820" y="1056330"/>
                    <a:pt x="1300126" y="1061024"/>
                  </a:cubicBezTo>
                  <a:cubicBezTo>
                    <a:pt x="1295432" y="1065719"/>
                    <a:pt x="1289065" y="1068356"/>
                    <a:pt x="1282426" y="1068356"/>
                  </a:cubicBezTo>
                  <a:lnTo>
                    <a:pt x="25031" y="1068356"/>
                  </a:lnTo>
                  <a:cubicBezTo>
                    <a:pt x="18393" y="1068356"/>
                    <a:pt x="12026" y="1065719"/>
                    <a:pt x="7332" y="1061024"/>
                  </a:cubicBezTo>
                  <a:cubicBezTo>
                    <a:pt x="2637" y="1056330"/>
                    <a:pt x="0" y="1049963"/>
                    <a:pt x="0" y="1043324"/>
                  </a:cubicBezTo>
                  <a:lnTo>
                    <a:pt x="0" y="25031"/>
                  </a:lnTo>
                  <a:cubicBezTo>
                    <a:pt x="0" y="18393"/>
                    <a:pt x="2637" y="12026"/>
                    <a:pt x="7332" y="7332"/>
                  </a:cubicBezTo>
                  <a:cubicBezTo>
                    <a:pt x="12026" y="2637"/>
                    <a:pt x="18393" y="0"/>
                    <a:pt x="25031" y="0"/>
                  </a:cubicBezTo>
                  <a:close/>
                </a:path>
              </a:pathLst>
            </a:custGeom>
            <a:solidFill>
              <a:srgbClr val="A7DDDD"/>
            </a:solidFill>
          </p:spPr>
        </p:sp>
        <p:sp>
          <p:nvSpPr>
            <p:cNvPr id="5" name="TextBox 5"/>
            <p:cNvSpPr txBox="1"/>
            <p:nvPr/>
          </p:nvSpPr>
          <p:spPr>
            <a:xfrm>
              <a:off x="0" y="-28575"/>
              <a:ext cx="1307457" cy="1096931"/>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346940" y="5147071"/>
            <a:ext cx="3552837" cy="2168853"/>
            <a:chOff x="0" y="0"/>
            <a:chExt cx="1155305" cy="705264"/>
          </a:xfrm>
        </p:grpSpPr>
        <p:sp>
          <p:nvSpPr>
            <p:cNvPr id="7" name="Freeform 7"/>
            <p:cNvSpPr/>
            <p:nvPr/>
          </p:nvSpPr>
          <p:spPr>
            <a:xfrm>
              <a:off x="0" y="0"/>
              <a:ext cx="1155305" cy="705264"/>
            </a:xfrm>
            <a:custGeom>
              <a:avLst/>
              <a:gdLst/>
              <a:ahLst/>
              <a:cxnLst/>
              <a:rect l="l" t="t" r="r" b="b"/>
              <a:pathLst>
                <a:path w="1155305" h="705264">
                  <a:moveTo>
                    <a:pt x="28328" y="0"/>
                  </a:moveTo>
                  <a:lnTo>
                    <a:pt x="1126977" y="0"/>
                  </a:lnTo>
                  <a:cubicBezTo>
                    <a:pt x="1142622" y="0"/>
                    <a:pt x="1155305" y="12683"/>
                    <a:pt x="1155305" y="28328"/>
                  </a:cubicBezTo>
                  <a:lnTo>
                    <a:pt x="1155305" y="676936"/>
                  </a:lnTo>
                  <a:cubicBezTo>
                    <a:pt x="1155305" y="692581"/>
                    <a:pt x="1142622" y="705264"/>
                    <a:pt x="1126977" y="705264"/>
                  </a:cubicBezTo>
                  <a:lnTo>
                    <a:pt x="28328" y="705264"/>
                  </a:lnTo>
                  <a:cubicBezTo>
                    <a:pt x="12683" y="705264"/>
                    <a:pt x="0" y="692581"/>
                    <a:pt x="0" y="676936"/>
                  </a:cubicBezTo>
                  <a:lnTo>
                    <a:pt x="0" y="28328"/>
                  </a:lnTo>
                  <a:cubicBezTo>
                    <a:pt x="0" y="12683"/>
                    <a:pt x="12683" y="0"/>
                    <a:pt x="28328" y="0"/>
                  </a:cubicBezTo>
                  <a:close/>
                </a:path>
              </a:pathLst>
            </a:custGeom>
            <a:solidFill>
              <a:srgbClr val="F8BABE"/>
            </a:solidFill>
          </p:spPr>
        </p:sp>
        <p:sp>
          <p:nvSpPr>
            <p:cNvPr id="8" name="TextBox 8"/>
            <p:cNvSpPr txBox="1"/>
            <p:nvPr/>
          </p:nvSpPr>
          <p:spPr>
            <a:xfrm>
              <a:off x="0" y="-28575"/>
              <a:ext cx="1155305" cy="733839"/>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5211622" y="16927605"/>
            <a:ext cx="3048000" cy="3048000"/>
          </a:xfrm>
          <a:custGeom>
            <a:avLst/>
            <a:gdLst/>
            <a:ahLst/>
            <a:cxnLst/>
            <a:rect l="l" t="t" r="r" b="b"/>
            <a:pathLst>
              <a:path w="3048000" h="3048000">
                <a:moveTo>
                  <a:pt x="0" y="0"/>
                </a:moveTo>
                <a:lnTo>
                  <a:pt x="3048000" y="0"/>
                </a:lnTo>
                <a:lnTo>
                  <a:pt x="3048000" y="3048000"/>
                </a:lnTo>
                <a:lnTo>
                  <a:pt x="0" y="30480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10" name="Group 10"/>
          <p:cNvGrpSpPr/>
          <p:nvPr/>
        </p:nvGrpSpPr>
        <p:grpSpPr>
          <a:xfrm>
            <a:off x="3170763" y="7417287"/>
            <a:ext cx="4101582" cy="4438932"/>
            <a:chOff x="0" y="0"/>
            <a:chExt cx="1333745" cy="1443444"/>
          </a:xfrm>
        </p:grpSpPr>
        <p:sp>
          <p:nvSpPr>
            <p:cNvPr id="11" name="Freeform 11"/>
            <p:cNvSpPr/>
            <p:nvPr/>
          </p:nvSpPr>
          <p:spPr>
            <a:xfrm>
              <a:off x="0" y="0"/>
              <a:ext cx="1333745" cy="1443444"/>
            </a:xfrm>
            <a:custGeom>
              <a:avLst/>
              <a:gdLst/>
              <a:ahLst/>
              <a:cxnLst/>
              <a:rect l="l" t="t" r="r" b="b"/>
              <a:pathLst>
                <a:path w="1333745" h="1443444">
                  <a:moveTo>
                    <a:pt x="24538" y="0"/>
                  </a:moveTo>
                  <a:lnTo>
                    <a:pt x="1309207" y="0"/>
                  </a:lnTo>
                  <a:cubicBezTo>
                    <a:pt x="1322759" y="0"/>
                    <a:pt x="1333745" y="10986"/>
                    <a:pt x="1333745" y="24538"/>
                  </a:cubicBezTo>
                  <a:lnTo>
                    <a:pt x="1333745" y="1418906"/>
                  </a:lnTo>
                  <a:cubicBezTo>
                    <a:pt x="1333745" y="1432458"/>
                    <a:pt x="1322759" y="1443444"/>
                    <a:pt x="1309207" y="1443444"/>
                  </a:cubicBezTo>
                  <a:lnTo>
                    <a:pt x="24538" y="1443444"/>
                  </a:lnTo>
                  <a:cubicBezTo>
                    <a:pt x="10986" y="1443444"/>
                    <a:pt x="0" y="1432458"/>
                    <a:pt x="0" y="1418906"/>
                  </a:cubicBezTo>
                  <a:lnTo>
                    <a:pt x="0" y="24538"/>
                  </a:lnTo>
                  <a:cubicBezTo>
                    <a:pt x="0" y="10986"/>
                    <a:pt x="10986" y="0"/>
                    <a:pt x="24538" y="0"/>
                  </a:cubicBezTo>
                  <a:close/>
                </a:path>
              </a:pathLst>
            </a:custGeom>
            <a:solidFill>
              <a:srgbClr val="F0CCAA"/>
            </a:solidFill>
          </p:spPr>
        </p:sp>
        <p:sp>
          <p:nvSpPr>
            <p:cNvPr id="12" name="TextBox 12"/>
            <p:cNvSpPr txBox="1"/>
            <p:nvPr/>
          </p:nvSpPr>
          <p:spPr>
            <a:xfrm>
              <a:off x="0" y="-28575"/>
              <a:ext cx="1333745" cy="1472019"/>
            </a:xfrm>
            <a:prstGeom prst="rect">
              <a:avLst/>
            </a:prstGeom>
          </p:spPr>
          <p:txBody>
            <a:bodyPr lIns="50800" tIns="50800" rIns="50800" bIns="50800" rtlCol="0" anchor="ctr"/>
            <a:lstStyle/>
            <a:p>
              <a:pPr algn="ctr">
                <a:lnSpc>
                  <a:spcPts val="1960"/>
                </a:lnSpc>
                <a:spcBef>
                  <a:spcPct val="0"/>
                </a:spcBef>
              </a:pPr>
              <a:endParaRPr/>
            </a:p>
          </p:txBody>
        </p:sp>
      </p:grpSp>
      <p:sp>
        <p:nvSpPr>
          <p:cNvPr id="13" name="Freeform 13"/>
          <p:cNvSpPr/>
          <p:nvPr/>
        </p:nvSpPr>
        <p:spPr>
          <a:xfrm>
            <a:off x="-1386625" y="11123643"/>
            <a:ext cx="3048000" cy="3048000"/>
          </a:xfrm>
          <a:custGeom>
            <a:avLst/>
            <a:gdLst/>
            <a:ahLst/>
            <a:cxnLst/>
            <a:rect l="l" t="t" r="r" b="b"/>
            <a:pathLst>
              <a:path w="3048000" h="3048000">
                <a:moveTo>
                  <a:pt x="0" y="0"/>
                </a:moveTo>
                <a:lnTo>
                  <a:pt x="3048000" y="0"/>
                </a:lnTo>
                <a:lnTo>
                  <a:pt x="3048000" y="3048000"/>
                </a:lnTo>
                <a:lnTo>
                  <a:pt x="0" y="30480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4" name="Group 14"/>
          <p:cNvGrpSpPr/>
          <p:nvPr/>
        </p:nvGrpSpPr>
        <p:grpSpPr>
          <a:xfrm>
            <a:off x="178326" y="11856219"/>
            <a:ext cx="3393655" cy="2250516"/>
            <a:chOff x="0" y="0"/>
            <a:chExt cx="1103542" cy="731818"/>
          </a:xfrm>
        </p:grpSpPr>
        <p:sp>
          <p:nvSpPr>
            <p:cNvPr id="15" name="Freeform 15"/>
            <p:cNvSpPr/>
            <p:nvPr/>
          </p:nvSpPr>
          <p:spPr>
            <a:xfrm>
              <a:off x="0" y="0"/>
              <a:ext cx="1103542" cy="731818"/>
            </a:xfrm>
            <a:custGeom>
              <a:avLst/>
              <a:gdLst/>
              <a:ahLst/>
              <a:cxnLst/>
              <a:rect l="l" t="t" r="r" b="b"/>
              <a:pathLst>
                <a:path w="1103542" h="731818">
                  <a:moveTo>
                    <a:pt x="29657" y="0"/>
                  </a:moveTo>
                  <a:lnTo>
                    <a:pt x="1073886" y="0"/>
                  </a:lnTo>
                  <a:cubicBezTo>
                    <a:pt x="1090265" y="0"/>
                    <a:pt x="1103542" y="13278"/>
                    <a:pt x="1103542" y="29657"/>
                  </a:cubicBezTo>
                  <a:lnTo>
                    <a:pt x="1103542" y="702162"/>
                  </a:lnTo>
                  <a:cubicBezTo>
                    <a:pt x="1103542" y="718541"/>
                    <a:pt x="1090265" y="731818"/>
                    <a:pt x="1073886" y="731818"/>
                  </a:cubicBezTo>
                  <a:lnTo>
                    <a:pt x="29657" y="731818"/>
                  </a:lnTo>
                  <a:cubicBezTo>
                    <a:pt x="13278" y="731818"/>
                    <a:pt x="0" y="718541"/>
                    <a:pt x="0" y="702162"/>
                  </a:cubicBezTo>
                  <a:lnTo>
                    <a:pt x="0" y="29657"/>
                  </a:lnTo>
                  <a:cubicBezTo>
                    <a:pt x="0" y="13278"/>
                    <a:pt x="13278" y="0"/>
                    <a:pt x="29657" y="0"/>
                  </a:cubicBezTo>
                  <a:close/>
                </a:path>
              </a:pathLst>
            </a:custGeom>
            <a:solidFill>
              <a:srgbClr val="DDC3DD"/>
            </a:solidFill>
          </p:spPr>
        </p:sp>
        <p:sp>
          <p:nvSpPr>
            <p:cNvPr id="16" name="TextBox 16"/>
            <p:cNvSpPr txBox="1"/>
            <p:nvPr/>
          </p:nvSpPr>
          <p:spPr>
            <a:xfrm>
              <a:off x="0" y="-28575"/>
              <a:ext cx="1103542" cy="760393"/>
            </a:xfrm>
            <a:prstGeom prst="rect">
              <a:avLst/>
            </a:prstGeom>
          </p:spPr>
          <p:txBody>
            <a:bodyPr lIns="50800" tIns="50800" rIns="50800" bIns="50800" rtlCol="0" anchor="ctr"/>
            <a:lstStyle/>
            <a:p>
              <a:pPr algn="ctr">
                <a:lnSpc>
                  <a:spcPts val="1960"/>
                </a:lnSpc>
                <a:spcBef>
                  <a:spcPct val="0"/>
                </a:spcBef>
              </a:pPr>
              <a:endParaRPr/>
            </a:p>
          </p:txBody>
        </p:sp>
      </p:grpSp>
      <p:grpSp>
        <p:nvGrpSpPr>
          <p:cNvPr id="17" name="Group 17"/>
          <p:cNvGrpSpPr/>
          <p:nvPr/>
        </p:nvGrpSpPr>
        <p:grpSpPr>
          <a:xfrm>
            <a:off x="3137173" y="14106735"/>
            <a:ext cx="4188551" cy="4573881"/>
            <a:chOff x="0" y="0"/>
            <a:chExt cx="1362025" cy="1487326"/>
          </a:xfrm>
        </p:grpSpPr>
        <p:sp>
          <p:nvSpPr>
            <p:cNvPr id="18" name="Freeform 18"/>
            <p:cNvSpPr/>
            <p:nvPr/>
          </p:nvSpPr>
          <p:spPr>
            <a:xfrm>
              <a:off x="0" y="0"/>
              <a:ext cx="1362025" cy="1487326"/>
            </a:xfrm>
            <a:custGeom>
              <a:avLst/>
              <a:gdLst/>
              <a:ahLst/>
              <a:cxnLst/>
              <a:rect l="l" t="t" r="r" b="b"/>
              <a:pathLst>
                <a:path w="1362025" h="1487326">
                  <a:moveTo>
                    <a:pt x="24029" y="0"/>
                  </a:moveTo>
                  <a:lnTo>
                    <a:pt x="1337996" y="0"/>
                  </a:lnTo>
                  <a:cubicBezTo>
                    <a:pt x="1351267" y="0"/>
                    <a:pt x="1362025" y="10758"/>
                    <a:pt x="1362025" y="24029"/>
                  </a:cubicBezTo>
                  <a:lnTo>
                    <a:pt x="1362025" y="1463297"/>
                  </a:lnTo>
                  <a:cubicBezTo>
                    <a:pt x="1362025" y="1469670"/>
                    <a:pt x="1359493" y="1475782"/>
                    <a:pt x="1354987" y="1480288"/>
                  </a:cubicBezTo>
                  <a:cubicBezTo>
                    <a:pt x="1350481" y="1484794"/>
                    <a:pt x="1344369" y="1487326"/>
                    <a:pt x="1337996" y="1487326"/>
                  </a:cubicBezTo>
                  <a:lnTo>
                    <a:pt x="24029" y="1487326"/>
                  </a:lnTo>
                  <a:cubicBezTo>
                    <a:pt x="10758" y="1487326"/>
                    <a:pt x="0" y="1476568"/>
                    <a:pt x="0" y="1463297"/>
                  </a:cubicBezTo>
                  <a:lnTo>
                    <a:pt x="0" y="24029"/>
                  </a:lnTo>
                  <a:cubicBezTo>
                    <a:pt x="0" y="10758"/>
                    <a:pt x="10758" y="0"/>
                    <a:pt x="24029" y="0"/>
                  </a:cubicBezTo>
                  <a:close/>
                </a:path>
              </a:pathLst>
            </a:custGeom>
            <a:solidFill>
              <a:srgbClr val="F8BABE"/>
            </a:solidFill>
          </p:spPr>
        </p:sp>
        <p:sp>
          <p:nvSpPr>
            <p:cNvPr id="19" name="TextBox 19"/>
            <p:cNvSpPr txBox="1"/>
            <p:nvPr/>
          </p:nvSpPr>
          <p:spPr>
            <a:xfrm>
              <a:off x="0" y="-28575"/>
              <a:ext cx="1362025" cy="1515901"/>
            </a:xfrm>
            <a:prstGeom prst="rect">
              <a:avLst/>
            </a:prstGeom>
          </p:spPr>
          <p:txBody>
            <a:bodyPr lIns="50800" tIns="50800" rIns="50800" bIns="50800" rtlCol="0" anchor="ctr"/>
            <a:lstStyle/>
            <a:p>
              <a:pPr algn="ctr">
                <a:lnSpc>
                  <a:spcPts val="1960"/>
                </a:lnSpc>
                <a:spcBef>
                  <a:spcPct val="0"/>
                </a:spcBef>
              </a:pPr>
              <a:endParaRPr/>
            </a:p>
          </p:txBody>
        </p:sp>
      </p:grpSp>
      <p:sp>
        <p:nvSpPr>
          <p:cNvPr id="20" name="Freeform 20"/>
          <p:cNvSpPr/>
          <p:nvPr/>
        </p:nvSpPr>
        <p:spPr>
          <a:xfrm rot="1253542" flipH="1">
            <a:off x="-562948" y="2852719"/>
            <a:ext cx="1400645" cy="3378748"/>
          </a:xfrm>
          <a:custGeom>
            <a:avLst/>
            <a:gdLst/>
            <a:ahLst/>
            <a:cxnLst/>
            <a:rect l="l" t="t" r="r" b="b"/>
            <a:pathLst>
              <a:path w="1400645" h="3378748">
                <a:moveTo>
                  <a:pt x="1400645" y="0"/>
                </a:moveTo>
                <a:lnTo>
                  <a:pt x="0" y="0"/>
                </a:lnTo>
                <a:lnTo>
                  <a:pt x="0" y="3378749"/>
                </a:lnTo>
                <a:lnTo>
                  <a:pt x="1400645" y="3378749"/>
                </a:lnTo>
                <a:lnTo>
                  <a:pt x="1400645"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1" name="Freeform 21"/>
          <p:cNvSpPr/>
          <p:nvPr/>
        </p:nvSpPr>
        <p:spPr>
          <a:xfrm rot="-10800000">
            <a:off x="6420881" y="762467"/>
            <a:ext cx="629480" cy="1271677"/>
          </a:xfrm>
          <a:custGeom>
            <a:avLst/>
            <a:gdLst/>
            <a:ahLst/>
            <a:cxnLst/>
            <a:rect l="l" t="t" r="r" b="b"/>
            <a:pathLst>
              <a:path w="629480" h="1271677">
                <a:moveTo>
                  <a:pt x="0" y="0"/>
                </a:moveTo>
                <a:lnTo>
                  <a:pt x="629481" y="0"/>
                </a:lnTo>
                <a:lnTo>
                  <a:pt x="629481" y="1271677"/>
                </a:lnTo>
                <a:lnTo>
                  <a:pt x="0" y="127167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2" name="Freeform 22"/>
          <p:cNvSpPr/>
          <p:nvPr/>
        </p:nvSpPr>
        <p:spPr>
          <a:xfrm rot="-10800000" flipH="1">
            <a:off x="575142" y="762467"/>
            <a:ext cx="629480" cy="1271677"/>
          </a:xfrm>
          <a:custGeom>
            <a:avLst/>
            <a:gdLst/>
            <a:ahLst/>
            <a:cxnLst/>
            <a:rect l="l" t="t" r="r" b="b"/>
            <a:pathLst>
              <a:path w="629480" h="1271677">
                <a:moveTo>
                  <a:pt x="629480" y="0"/>
                </a:moveTo>
                <a:lnTo>
                  <a:pt x="0" y="0"/>
                </a:lnTo>
                <a:lnTo>
                  <a:pt x="0" y="1271677"/>
                </a:lnTo>
                <a:lnTo>
                  <a:pt x="629480" y="1271677"/>
                </a:lnTo>
                <a:lnTo>
                  <a:pt x="62948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3" name="Freeform 23"/>
          <p:cNvSpPr/>
          <p:nvPr/>
        </p:nvSpPr>
        <p:spPr>
          <a:xfrm>
            <a:off x="403868" y="7395815"/>
            <a:ext cx="828689" cy="928266"/>
          </a:xfrm>
          <a:custGeom>
            <a:avLst/>
            <a:gdLst/>
            <a:ahLst/>
            <a:cxnLst/>
            <a:rect l="l" t="t" r="r" b="b"/>
            <a:pathLst>
              <a:path w="828689" h="928266">
                <a:moveTo>
                  <a:pt x="0" y="0"/>
                </a:moveTo>
                <a:lnTo>
                  <a:pt x="828688" y="0"/>
                </a:lnTo>
                <a:lnTo>
                  <a:pt x="828688" y="928266"/>
                </a:lnTo>
                <a:lnTo>
                  <a:pt x="0" y="92826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4" name="Freeform 24"/>
          <p:cNvSpPr/>
          <p:nvPr/>
        </p:nvSpPr>
        <p:spPr>
          <a:xfrm>
            <a:off x="6443656" y="13093813"/>
            <a:ext cx="828689" cy="928266"/>
          </a:xfrm>
          <a:custGeom>
            <a:avLst/>
            <a:gdLst/>
            <a:ahLst/>
            <a:cxnLst/>
            <a:rect l="l" t="t" r="r" b="b"/>
            <a:pathLst>
              <a:path w="828689" h="928266">
                <a:moveTo>
                  <a:pt x="0" y="0"/>
                </a:moveTo>
                <a:lnTo>
                  <a:pt x="828688" y="0"/>
                </a:lnTo>
                <a:lnTo>
                  <a:pt x="828688" y="928267"/>
                </a:lnTo>
                <a:lnTo>
                  <a:pt x="0" y="928267"/>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6" name="Freeform 26"/>
          <p:cNvSpPr/>
          <p:nvPr/>
        </p:nvSpPr>
        <p:spPr>
          <a:xfrm>
            <a:off x="1593992" y="2014953"/>
            <a:ext cx="2153016" cy="2819006"/>
          </a:xfrm>
          <a:custGeom>
            <a:avLst/>
            <a:gdLst/>
            <a:ahLst/>
            <a:cxnLst/>
            <a:rect l="l" t="t" r="r" b="b"/>
            <a:pathLst>
              <a:path w="2153016" h="2819006">
                <a:moveTo>
                  <a:pt x="0" y="0"/>
                </a:moveTo>
                <a:lnTo>
                  <a:pt x="2153016" y="0"/>
                </a:lnTo>
                <a:lnTo>
                  <a:pt x="2153016" y="2819006"/>
                </a:lnTo>
                <a:lnTo>
                  <a:pt x="0" y="2819006"/>
                </a:lnTo>
                <a:lnTo>
                  <a:pt x="0" y="0"/>
                </a:lnTo>
                <a:close/>
              </a:path>
            </a:pathLst>
          </a:custGeom>
          <a:blipFill>
            <a:blip r:embed="rId14"/>
            <a:stretch>
              <a:fillRect/>
            </a:stretch>
          </a:blipFill>
        </p:spPr>
      </p:sp>
      <p:sp>
        <p:nvSpPr>
          <p:cNvPr id="27" name="Freeform 27"/>
          <p:cNvSpPr/>
          <p:nvPr/>
        </p:nvSpPr>
        <p:spPr>
          <a:xfrm>
            <a:off x="4792787" y="5155393"/>
            <a:ext cx="2365129" cy="2240422"/>
          </a:xfrm>
          <a:custGeom>
            <a:avLst/>
            <a:gdLst/>
            <a:ahLst/>
            <a:cxnLst/>
            <a:rect l="l" t="t" r="r" b="b"/>
            <a:pathLst>
              <a:path w="2365129" h="2240422">
                <a:moveTo>
                  <a:pt x="0" y="0"/>
                </a:moveTo>
                <a:lnTo>
                  <a:pt x="2365129" y="0"/>
                </a:lnTo>
                <a:lnTo>
                  <a:pt x="2365129" y="2240422"/>
                </a:lnTo>
                <a:lnTo>
                  <a:pt x="0" y="2240422"/>
                </a:lnTo>
                <a:lnTo>
                  <a:pt x="0" y="0"/>
                </a:lnTo>
                <a:close/>
              </a:path>
            </a:pathLst>
          </a:custGeom>
          <a:blipFill>
            <a:blip r:embed="rId15">
              <a:extLst>
                <a:ext uri="{96DAC541-7B7A-43D3-8B79-37D633B846F1}">
                  <asvg:svgBlip xmlns:asvg="http://schemas.microsoft.com/office/drawing/2016/SVG/main" xmlns="" r:embed="rId18"/>
                </a:ext>
              </a:extLst>
            </a:blip>
            <a:stretch>
              <a:fillRect/>
            </a:stretch>
          </a:blipFill>
        </p:spPr>
      </p:sp>
      <p:sp>
        <p:nvSpPr>
          <p:cNvPr id="28" name="Freeform 28"/>
          <p:cNvSpPr/>
          <p:nvPr/>
        </p:nvSpPr>
        <p:spPr>
          <a:xfrm>
            <a:off x="403868" y="8183169"/>
            <a:ext cx="3048000" cy="2678430"/>
          </a:xfrm>
          <a:custGeom>
            <a:avLst/>
            <a:gdLst/>
            <a:ahLst/>
            <a:cxnLst/>
            <a:rect l="l" t="t" r="r" b="b"/>
            <a:pathLst>
              <a:path w="3048000" h="2678430">
                <a:moveTo>
                  <a:pt x="0" y="0"/>
                </a:moveTo>
                <a:lnTo>
                  <a:pt x="3048000" y="0"/>
                </a:lnTo>
                <a:lnTo>
                  <a:pt x="3048000" y="2678430"/>
                </a:lnTo>
                <a:lnTo>
                  <a:pt x="0" y="2678430"/>
                </a:lnTo>
                <a:lnTo>
                  <a:pt x="0" y="0"/>
                </a:lnTo>
                <a:close/>
              </a:path>
            </a:pathLst>
          </a:custGeom>
          <a:blipFill>
            <a:blip r:embed="rId19">
              <a:extLst>
                <a:ext uri="{96DAC541-7B7A-43D3-8B79-37D633B846F1}">
                  <asvg:svgBlip xmlns:asvg="http://schemas.microsoft.com/office/drawing/2016/SVG/main" xmlns="" r:embed="rId20"/>
                </a:ext>
              </a:extLst>
            </a:blip>
            <a:stretch>
              <a:fillRect/>
            </a:stretch>
          </a:blipFill>
        </p:spPr>
      </p:sp>
      <p:sp>
        <p:nvSpPr>
          <p:cNvPr id="29" name="Freeform 29"/>
          <p:cNvSpPr/>
          <p:nvPr/>
        </p:nvSpPr>
        <p:spPr>
          <a:xfrm>
            <a:off x="1109265" y="15038418"/>
            <a:ext cx="1868219" cy="3722901"/>
          </a:xfrm>
          <a:custGeom>
            <a:avLst/>
            <a:gdLst/>
            <a:ahLst/>
            <a:cxnLst/>
            <a:rect l="l" t="t" r="r" b="b"/>
            <a:pathLst>
              <a:path w="1868219" h="3722901">
                <a:moveTo>
                  <a:pt x="0" y="0"/>
                </a:moveTo>
                <a:lnTo>
                  <a:pt x="1868219" y="0"/>
                </a:lnTo>
                <a:lnTo>
                  <a:pt x="1868219" y="3722901"/>
                </a:lnTo>
                <a:lnTo>
                  <a:pt x="0" y="3722901"/>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30" name="Freeform 30"/>
          <p:cNvSpPr/>
          <p:nvPr/>
        </p:nvSpPr>
        <p:spPr>
          <a:xfrm>
            <a:off x="4889012" y="11989425"/>
            <a:ext cx="1846609" cy="2156624"/>
          </a:xfrm>
          <a:custGeom>
            <a:avLst/>
            <a:gdLst/>
            <a:ahLst/>
            <a:cxnLst/>
            <a:rect l="l" t="t" r="r" b="b"/>
            <a:pathLst>
              <a:path w="1846609" h="2156624">
                <a:moveTo>
                  <a:pt x="0" y="0"/>
                </a:moveTo>
                <a:lnTo>
                  <a:pt x="1846610" y="0"/>
                </a:lnTo>
                <a:lnTo>
                  <a:pt x="1846610" y="2156624"/>
                </a:lnTo>
                <a:lnTo>
                  <a:pt x="0" y="2156624"/>
                </a:lnTo>
                <a:lnTo>
                  <a:pt x="0" y="0"/>
                </a:lnTo>
                <a:close/>
              </a:path>
            </a:pathLst>
          </a:custGeom>
          <a:blipFill>
            <a:blip r:embed="rId23"/>
            <a:stretch>
              <a:fillRect/>
            </a:stretch>
          </a:blipFill>
        </p:spPr>
      </p:sp>
      <p:sp>
        <p:nvSpPr>
          <p:cNvPr id="31" name="TextBox 31"/>
          <p:cNvSpPr txBox="1"/>
          <p:nvPr/>
        </p:nvSpPr>
        <p:spPr>
          <a:xfrm>
            <a:off x="1232556" y="454039"/>
            <a:ext cx="5154888" cy="1269433"/>
          </a:xfrm>
          <a:prstGeom prst="rect">
            <a:avLst/>
          </a:prstGeom>
        </p:spPr>
        <p:txBody>
          <a:bodyPr lIns="0" tIns="0" rIns="0" bIns="0" rtlCol="0" anchor="t">
            <a:spAutoFit/>
          </a:bodyPr>
          <a:lstStyle/>
          <a:p>
            <a:pPr algn="ctr">
              <a:lnSpc>
                <a:spcPts val="4970"/>
              </a:lnSpc>
            </a:pPr>
            <a:r>
              <a:rPr lang="en-US" sz="4284" b="1">
                <a:solidFill>
                  <a:srgbClr val="2B3034"/>
                </a:solidFill>
                <a:latin typeface="Glacial Indifference Bold"/>
                <a:ea typeface="Glacial Indifference Bold"/>
                <a:cs typeface="Glacial Indifference Bold"/>
                <a:sym typeface="Glacial Indifference Bold"/>
              </a:rPr>
              <a:t>Digital Learning Portfolio </a:t>
            </a:r>
          </a:p>
        </p:txBody>
      </p:sp>
      <p:sp>
        <p:nvSpPr>
          <p:cNvPr id="32" name="TextBox 32"/>
          <p:cNvSpPr txBox="1"/>
          <p:nvPr/>
        </p:nvSpPr>
        <p:spPr>
          <a:xfrm>
            <a:off x="3946894" y="1995382"/>
            <a:ext cx="2401301" cy="575837"/>
          </a:xfrm>
          <a:prstGeom prst="rect">
            <a:avLst/>
          </a:prstGeom>
        </p:spPr>
        <p:txBody>
          <a:bodyPr lIns="0" tIns="0" rIns="0" bIns="0" rtlCol="0" anchor="t">
            <a:spAutoFit/>
          </a:bodyPr>
          <a:lstStyle/>
          <a:p>
            <a:pPr algn="ctr">
              <a:lnSpc>
                <a:spcPts val="2380"/>
              </a:lnSpc>
              <a:spcBef>
                <a:spcPct val="0"/>
              </a:spcBef>
            </a:pPr>
            <a:r>
              <a:rPr lang="en-US" sz="1700" b="1">
                <a:solidFill>
                  <a:srgbClr val="2B3034"/>
                </a:solidFill>
                <a:latin typeface="Glacial Indifference Bold"/>
                <a:ea typeface="Glacial Indifference Bold"/>
                <a:cs typeface="Glacial Indifference Bold"/>
                <a:sym typeface="Glacial Indifference Bold"/>
              </a:rPr>
              <a:t>Reasons to Choose Nursing Path </a:t>
            </a:r>
          </a:p>
        </p:txBody>
      </p:sp>
      <p:sp>
        <p:nvSpPr>
          <p:cNvPr id="33" name="TextBox 33"/>
          <p:cNvSpPr txBox="1"/>
          <p:nvPr/>
        </p:nvSpPr>
        <p:spPr>
          <a:xfrm>
            <a:off x="3274945" y="2809343"/>
            <a:ext cx="3745199" cy="2291846"/>
          </a:xfrm>
          <a:prstGeom prst="rect">
            <a:avLst/>
          </a:prstGeom>
        </p:spPr>
        <p:txBody>
          <a:bodyPr lIns="0" tIns="0" rIns="0" bIns="0" rtlCol="0" anchor="t">
            <a:spAutoFit/>
          </a:bodyPr>
          <a:lstStyle/>
          <a:p>
            <a:pPr algn="l">
              <a:lnSpc>
                <a:spcPts val="1799"/>
              </a:lnSpc>
            </a:pPr>
            <a:r>
              <a:rPr lang="en-US" sz="1285" dirty="0">
                <a:solidFill>
                  <a:srgbClr val="2B3034"/>
                </a:solidFill>
                <a:latin typeface="Glacial Indifference"/>
                <a:ea typeface="Glacial Indifference"/>
                <a:cs typeface="Glacial Indifference"/>
                <a:sym typeface="Glacial Indifference"/>
              </a:rPr>
              <a:t>For me, nursing is </a:t>
            </a:r>
            <a:r>
              <a:rPr lang="en-US" sz="1285" dirty="0" smtClean="0">
                <a:solidFill>
                  <a:srgbClr val="2B3034"/>
                </a:solidFill>
                <a:latin typeface="Glacial Indifference"/>
                <a:ea typeface="Glacial Indifference"/>
                <a:cs typeface="Glacial Indifference"/>
                <a:sym typeface="Glacial Indifference"/>
              </a:rPr>
              <a:t>not just </a:t>
            </a:r>
            <a:r>
              <a:rPr lang="en-US" sz="1285" dirty="0">
                <a:solidFill>
                  <a:srgbClr val="2B3034"/>
                </a:solidFill>
                <a:latin typeface="Glacial Indifference"/>
                <a:ea typeface="Glacial Indifference"/>
                <a:cs typeface="Glacial Indifference"/>
                <a:sym typeface="Glacial Indifference"/>
              </a:rPr>
              <a:t>a profession but rather it is a call for humanity. I chose the nursing profession because I want to improve the illness experience of individuals and seek to provide patient-centered and compassionate care. In the past few years, I have earned experience and developed skills in personal care, empathetic communication, and mobility assistance. I aim to use these skills to offer holistic care to the patients while promoting their dignity and autonomy.</a:t>
            </a:r>
          </a:p>
        </p:txBody>
      </p:sp>
      <p:sp>
        <p:nvSpPr>
          <p:cNvPr id="34" name="TextBox 34"/>
          <p:cNvSpPr txBox="1"/>
          <p:nvPr/>
        </p:nvSpPr>
        <p:spPr>
          <a:xfrm>
            <a:off x="922709" y="5293864"/>
            <a:ext cx="2401301" cy="280616"/>
          </a:xfrm>
          <a:prstGeom prst="rect">
            <a:avLst/>
          </a:prstGeom>
        </p:spPr>
        <p:txBody>
          <a:bodyPr lIns="0" tIns="0" rIns="0" bIns="0" rtlCol="0" anchor="t">
            <a:spAutoFit/>
          </a:bodyPr>
          <a:lstStyle/>
          <a:p>
            <a:pPr algn="ctr">
              <a:lnSpc>
                <a:spcPts val="2380"/>
              </a:lnSpc>
              <a:spcBef>
                <a:spcPct val="0"/>
              </a:spcBef>
            </a:pPr>
            <a:r>
              <a:rPr lang="en-US" sz="1700" b="1">
                <a:solidFill>
                  <a:srgbClr val="2B3034"/>
                </a:solidFill>
                <a:latin typeface="Glacial Indifference Bold"/>
                <a:ea typeface="Glacial Indifference Bold"/>
                <a:cs typeface="Glacial Indifference Bold"/>
                <a:sym typeface="Glacial Indifference Bold"/>
              </a:rPr>
              <a:t>Honesty Module </a:t>
            </a:r>
          </a:p>
        </p:txBody>
      </p:sp>
      <p:sp>
        <p:nvSpPr>
          <p:cNvPr id="35" name="TextBox 35"/>
          <p:cNvSpPr txBox="1"/>
          <p:nvPr/>
        </p:nvSpPr>
        <p:spPr>
          <a:xfrm>
            <a:off x="818212" y="5721131"/>
            <a:ext cx="2799583" cy="1455609"/>
          </a:xfrm>
          <a:prstGeom prst="rect">
            <a:avLst/>
          </a:prstGeom>
        </p:spPr>
        <p:txBody>
          <a:bodyPr lIns="0" tIns="0" rIns="0" bIns="0" rtlCol="0" anchor="t">
            <a:spAutoFit/>
          </a:bodyPr>
          <a:lstStyle/>
          <a:p>
            <a:pPr algn="l">
              <a:lnSpc>
                <a:spcPts val="1680"/>
              </a:lnSpc>
              <a:spcBef>
                <a:spcPct val="0"/>
              </a:spcBef>
            </a:pPr>
            <a:r>
              <a:rPr lang="en-US" sz="1200">
                <a:solidFill>
                  <a:srgbClr val="2B3034"/>
                </a:solidFill>
                <a:latin typeface="Glacial Indifference"/>
                <a:ea typeface="Glacial Indifference"/>
                <a:cs typeface="Glacial Indifference"/>
                <a:sym typeface="Glacial Indifference"/>
              </a:rPr>
              <a:t>The Grandfather's teaching of </a:t>
            </a:r>
            <a:r>
              <a:rPr lang="en-US" sz="1200" i="1">
                <a:solidFill>
                  <a:srgbClr val="2B3034"/>
                </a:solidFill>
                <a:latin typeface="Glacial Indifference Italics"/>
                <a:ea typeface="Glacial Indifference Italics"/>
                <a:cs typeface="Glacial Indifference Italics"/>
                <a:sym typeface="Glacial Indifference Italics"/>
              </a:rPr>
              <a:t>Honesty</a:t>
            </a:r>
            <a:r>
              <a:rPr lang="en-US" sz="1200" b="1" i="1">
                <a:solidFill>
                  <a:srgbClr val="2B3034"/>
                </a:solidFill>
                <a:latin typeface="Glacial Indifference Bold Italics"/>
                <a:ea typeface="Glacial Indifference Bold Italics"/>
                <a:cs typeface="Glacial Indifference Bold Italics"/>
                <a:sym typeface="Glacial Indifference Bold Italics"/>
              </a:rPr>
              <a:t> </a:t>
            </a:r>
            <a:r>
              <a:rPr lang="en-US" sz="1200">
                <a:solidFill>
                  <a:srgbClr val="2B3034"/>
                </a:solidFill>
                <a:latin typeface="Glacial Indifference"/>
                <a:ea typeface="Glacial Indifference"/>
                <a:cs typeface="Glacial Indifference"/>
                <a:sym typeface="Glacial Indifference"/>
              </a:rPr>
              <a:t>emphasizes trustfulness, openness, transparency, and integrity. In order to reconcile with Indigenous people and  support them in their healing journey, we must acknowledge past injustices (Certificate Attached Below)</a:t>
            </a:r>
          </a:p>
        </p:txBody>
      </p:sp>
      <p:sp>
        <p:nvSpPr>
          <p:cNvPr id="36" name="TextBox 36"/>
          <p:cNvSpPr txBox="1"/>
          <p:nvPr/>
        </p:nvSpPr>
        <p:spPr>
          <a:xfrm>
            <a:off x="4174150" y="8188526"/>
            <a:ext cx="2401301" cy="280616"/>
          </a:xfrm>
          <a:prstGeom prst="rect">
            <a:avLst/>
          </a:prstGeom>
        </p:spPr>
        <p:txBody>
          <a:bodyPr lIns="0" tIns="0" rIns="0" bIns="0" rtlCol="0" anchor="t">
            <a:spAutoFit/>
          </a:bodyPr>
          <a:lstStyle/>
          <a:p>
            <a:pPr algn="ctr">
              <a:lnSpc>
                <a:spcPts val="2380"/>
              </a:lnSpc>
              <a:spcBef>
                <a:spcPct val="0"/>
              </a:spcBef>
            </a:pPr>
            <a:endParaRPr/>
          </a:p>
        </p:txBody>
      </p:sp>
      <p:sp>
        <p:nvSpPr>
          <p:cNvPr id="37" name="TextBox 37"/>
          <p:cNvSpPr txBox="1"/>
          <p:nvPr/>
        </p:nvSpPr>
        <p:spPr>
          <a:xfrm>
            <a:off x="3324009" y="8195279"/>
            <a:ext cx="3882855" cy="3654020"/>
          </a:xfrm>
          <a:prstGeom prst="rect">
            <a:avLst/>
          </a:prstGeom>
        </p:spPr>
        <p:txBody>
          <a:bodyPr lIns="0" tIns="0" rIns="0" bIns="0" rtlCol="0" anchor="t">
            <a:spAutoFit/>
          </a:bodyPr>
          <a:lstStyle/>
          <a:p>
            <a:pPr marL="280673" lvl="1" indent="-140336" algn="l">
              <a:lnSpc>
                <a:spcPts val="1820"/>
              </a:lnSpc>
              <a:buFont typeface="Arial"/>
              <a:buChar char="•"/>
            </a:pPr>
            <a:r>
              <a:rPr lang="en-US" sz="1300" dirty="0">
                <a:solidFill>
                  <a:srgbClr val="2B3034"/>
                </a:solidFill>
                <a:latin typeface="Glacial Indifference"/>
                <a:ea typeface="Glacial Indifference"/>
                <a:cs typeface="Glacial Indifference"/>
                <a:sym typeface="Glacial Indifference"/>
              </a:rPr>
              <a:t>One of the significant points in the module I learned is the understanding that reclaiming land is an integral part of reconciliation. Thus, in my professional practice,  I will recognize as well as validate the colonial oppression and integrate this learning into patient-centered care. I will be vocal about the land rights of Indigenous people and understand the unique circumstances of Indigenous patients.</a:t>
            </a:r>
          </a:p>
          <a:p>
            <a:pPr marL="280673" lvl="1" indent="-140336" algn="l">
              <a:lnSpc>
                <a:spcPts val="1820"/>
              </a:lnSpc>
              <a:buFont typeface="Arial"/>
              <a:buChar char="•"/>
            </a:pPr>
            <a:r>
              <a:rPr lang="en-US" sz="1300" dirty="0">
                <a:solidFill>
                  <a:srgbClr val="2B3034"/>
                </a:solidFill>
                <a:latin typeface="Glacial Indifference"/>
                <a:ea typeface="Glacial Indifference"/>
                <a:cs typeface="Glacial Indifference"/>
                <a:sym typeface="Glacial Indifference"/>
              </a:rPr>
              <a:t>Another thing I learned is that we are all treaty people in Ontario. This understanding reminds me that I have a shared responsibility towards my Indigenous patients. Thus, I have to foster trust in the healthcare setting with Indigenous patients and advocate for their equal accessibility to healthcare resources.</a:t>
            </a:r>
          </a:p>
        </p:txBody>
      </p:sp>
      <p:sp>
        <p:nvSpPr>
          <p:cNvPr id="38" name="TextBox 38"/>
          <p:cNvSpPr txBox="1"/>
          <p:nvPr/>
        </p:nvSpPr>
        <p:spPr>
          <a:xfrm>
            <a:off x="4134565" y="14251960"/>
            <a:ext cx="2401301" cy="575837"/>
          </a:xfrm>
          <a:prstGeom prst="rect">
            <a:avLst/>
          </a:prstGeom>
        </p:spPr>
        <p:txBody>
          <a:bodyPr lIns="0" tIns="0" rIns="0" bIns="0" rtlCol="0" anchor="t">
            <a:spAutoFit/>
          </a:bodyPr>
          <a:lstStyle/>
          <a:p>
            <a:pPr algn="ctr">
              <a:lnSpc>
                <a:spcPts val="2380"/>
              </a:lnSpc>
              <a:spcBef>
                <a:spcPct val="0"/>
              </a:spcBef>
            </a:pPr>
            <a:r>
              <a:rPr lang="en-US" sz="1700" b="1" dirty="0">
                <a:solidFill>
                  <a:srgbClr val="2B3034"/>
                </a:solidFill>
                <a:latin typeface="Glacial Indifference Bold"/>
                <a:ea typeface="Glacial Indifference Bold"/>
                <a:cs typeface="Glacial Indifference Bold"/>
                <a:sym typeface="Glacial Indifference Bold"/>
              </a:rPr>
              <a:t>Reflection and Learning (Respect)</a:t>
            </a:r>
          </a:p>
        </p:txBody>
      </p:sp>
      <p:sp>
        <p:nvSpPr>
          <p:cNvPr id="39" name="TextBox 39"/>
          <p:cNvSpPr txBox="1"/>
          <p:nvPr/>
        </p:nvSpPr>
        <p:spPr>
          <a:xfrm>
            <a:off x="3221922" y="14807466"/>
            <a:ext cx="3882855" cy="3551379"/>
          </a:xfrm>
          <a:prstGeom prst="rect">
            <a:avLst/>
          </a:prstGeom>
        </p:spPr>
        <p:txBody>
          <a:bodyPr lIns="0" tIns="0" rIns="0" bIns="0" rtlCol="0" anchor="t">
            <a:spAutoFit/>
          </a:bodyPr>
          <a:lstStyle/>
          <a:p>
            <a:pPr marL="259083" lvl="1" indent="-129542" algn="l">
              <a:lnSpc>
                <a:spcPts val="1680"/>
              </a:lnSpc>
              <a:buFont typeface="Arial"/>
              <a:buChar char="•"/>
            </a:pPr>
            <a:r>
              <a:rPr lang="en-US" sz="1200" dirty="0">
                <a:solidFill>
                  <a:srgbClr val="2B3034"/>
                </a:solidFill>
                <a:latin typeface="Glacial Indifference"/>
                <a:ea typeface="Glacial Indifference"/>
                <a:cs typeface="Glacial Indifference"/>
                <a:sym typeface="Glacial Indifference"/>
              </a:rPr>
              <a:t>One of the significant points I learned in this module is the importance of reclaiming names. In order to respect Indigenous identities we need to acknowledge that names hold value for them. In my professional practice,  appreciation of the cultural heritage of Indigenous patients and creating a respectful environment where their culture and identities are welcomed and respected are the keys to reconciliation.</a:t>
            </a:r>
          </a:p>
          <a:p>
            <a:pPr marL="259083" lvl="1" indent="-129542" algn="l">
              <a:lnSpc>
                <a:spcPts val="1680"/>
              </a:lnSpc>
              <a:buFont typeface="Arial"/>
              <a:buChar char="•"/>
            </a:pPr>
            <a:r>
              <a:rPr lang="en-US" sz="1200" dirty="0">
                <a:solidFill>
                  <a:srgbClr val="2B3034"/>
                </a:solidFill>
                <a:latin typeface="Glacial Indifference"/>
                <a:ea typeface="Glacial Indifference"/>
                <a:cs typeface="Glacial Indifference"/>
                <a:sym typeface="Glacial Indifference"/>
              </a:rPr>
              <a:t>I also learned about the importance of language in reconciliation. This learning is important for my professional practice in terms of developing therapeutic and clear communication with Indigenous patients. I need to be mindful of language and ensure that Indigenous patients are heard and respected within the healthcare setting.</a:t>
            </a:r>
          </a:p>
          <a:p>
            <a:pPr algn="l">
              <a:lnSpc>
                <a:spcPts val="1680"/>
              </a:lnSpc>
            </a:pPr>
            <a:endParaRPr lang="en-US" sz="1200" dirty="0">
              <a:solidFill>
                <a:srgbClr val="2B3034"/>
              </a:solidFill>
              <a:latin typeface="Glacial Indifference"/>
              <a:ea typeface="Glacial Indifference"/>
              <a:cs typeface="Glacial Indifference"/>
              <a:sym typeface="Glacial Indifference"/>
            </a:endParaRPr>
          </a:p>
        </p:txBody>
      </p:sp>
      <p:sp>
        <p:nvSpPr>
          <p:cNvPr id="40" name="TextBox 40"/>
          <p:cNvSpPr txBox="1"/>
          <p:nvPr/>
        </p:nvSpPr>
        <p:spPr>
          <a:xfrm>
            <a:off x="674503" y="12086456"/>
            <a:ext cx="2401301" cy="280616"/>
          </a:xfrm>
          <a:prstGeom prst="rect">
            <a:avLst/>
          </a:prstGeom>
        </p:spPr>
        <p:txBody>
          <a:bodyPr lIns="0" tIns="0" rIns="0" bIns="0" rtlCol="0" anchor="t">
            <a:spAutoFit/>
          </a:bodyPr>
          <a:lstStyle/>
          <a:p>
            <a:pPr algn="ctr">
              <a:lnSpc>
                <a:spcPts val="2380"/>
              </a:lnSpc>
              <a:spcBef>
                <a:spcPct val="0"/>
              </a:spcBef>
            </a:pPr>
            <a:r>
              <a:rPr lang="en-US" sz="1700" b="1">
                <a:solidFill>
                  <a:srgbClr val="2B3034"/>
                </a:solidFill>
                <a:latin typeface="Glacial Indifference Bold"/>
                <a:ea typeface="Glacial Indifference Bold"/>
                <a:cs typeface="Glacial Indifference Bold"/>
                <a:sym typeface="Glacial Indifference Bold"/>
              </a:rPr>
              <a:t>Respect Module</a:t>
            </a:r>
          </a:p>
        </p:txBody>
      </p:sp>
      <p:sp>
        <p:nvSpPr>
          <p:cNvPr id="41" name="TextBox 41"/>
          <p:cNvSpPr txBox="1"/>
          <p:nvPr/>
        </p:nvSpPr>
        <p:spPr>
          <a:xfrm>
            <a:off x="524426" y="12566471"/>
            <a:ext cx="2799583" cy="1510029"/>
          </a:xfrm>
          <a:prstGeom prst="rect">
            <a:avLst/>
          </a:prstGeom>
        </p:spPr>
        <p:txBody>
          <a:bodyPr lIns="0" tIns="0" rIns="0" bIns="0" rtlCol="0" anchor="t">
            <a:spAutoFit/>
          </a:bodyPr>
          <a:lstStyle/>
          <a:p>
            <a:pPr algn="l">
              <a:lnSpc>
                <a:spcPts val="1680"/>
              </a:lnSpc>
              <a:spcBef>
                <a:spcPct val="0"/>
              </a:spcBef>
            </a:pPr>
            <a:r>
              <a:rPr lang="en-US" sz="1200" dirty="0">
                <a:solidFill>
                  <a:srgbClr val="2B3034"/>
                </a:solidFill>
                <a:latin typeface="Glacial Indifference"/>
                <a:ea typeface="Glacial Indifference"/>
                <a:cs typeface="Glacial Indifference"/>
                <a:sym typeface="Glacial Indifference"/>
              </a:rPr>
              <a:t>The Grandfather's teaching of </a:t>
            </a:r>
            <a:r>
              <a:rPr lang="en-US" sz="1200" i="1" dirty="0">
                <a:solidFill>
                  <a:srgbClr val="2B3034"/>
                </a:solidFill>
                <a:latin typeface="Glacial Indifference"/>
                <a:ea typeface="Glacial Indifference"/>
                <a:cs typeface="Glacial Indifference"/>
                <a:sym typeface="Glacial Indifference"/>
              </a:rPr>
              <a:t>Respect</a:t>
            </a:r>
            <a:r>
              <a:rPr lang="en-US" sz="1200" dirty="0">
                <a:solidFill>
                  <a:srgbClr val="2B3034"/>
                </a:solidFill>
                <a:latin typeface="Glacial Indifference"/>
                <a:ea typeface="Glacial Indifference"/>
                <a:cs typeface="Glacial Indifference"/>
                <a:sym typeface="Glacial Indifference"/>
              </a:rPr>
              <a:t> emphasizes honoring others' cultural backgrounds and identities. This aspect is crucial in the healthcare setting to offer culturally safe and inclusive care to the Indigenous people (Certificate Attached Below).</a:t>
            </a:r>
          </a:p>
        </p:txBody>
      </p:sp>
      <p:sp>
        <p:nvSpPr>
          <p:cNvPr id="42" name="TextBox 42"/>
          <p:cNvSpPr txBox="1"/>
          <p:nvPr/>
        </p:nvSpPr>
        <p:spPr>
          <a:xfrm>
            <a:off x="3946893" y="7612689"/>
            <a:ext cx="2401301" cy="575837"/>
          </a:xfrm>
          <a:prstGeom prst="rect">
            <a:avLst/>
          </a:prstGeom>
        </p:spPr>
        <p:txBody>
          <a:bodyPr lIns="0" tIns="0" rIns="0" bIns="0" rtlCol="0" anchor="t">
            <a:spAutoFit/>
          </a:bodyPr>
          <a:lstStyle/>
          <a:p>
            <a:pPr algn="ctr">
              <a:lnSpc>
                <a:spcPts val="2380"/>
              </a:lnSpc>
              <a:spcBef>
                <a:spcPct val="0"/>
              </a:spcBef>
            </a:pPr>
            <a:r>
              <a:rPr lang="en-US" sz="1700" b="1" dirty="0">
                <a:solidFill>
                  <a:srgbClr val="2B3034"/>
                </a:solidFill>
                <a:latin typeface="Glacial Indifference Bold"/>
                <a:ea typeface="Glacial Indifference Bold"/>
                <a:cs typeface="Glacial Indifference Bold"/>
                <a:sym typeface="Glacial Indifference Bold"/>
              </a:rPr>
              <a:t>Reflection and Learning (Honesty)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E2DC"/>
        </a:solidFill>
        <a:effectLst/>
      </p:bgPr>
    </p:bg>
    <p:spTree>
      <p:nvGrpSpPr>
        <p:cNvPr id="1" name=""/>
        <p:cNvGrpSpPr/>
        <p:nvPr/>
      </p:nvGrpSpPr>
      <p:grpSpPr>
        <a:xfrm>
          <a:off x="0" y="0"/>
          <a:ext cx="0" cy="0"/>
          <a:chOff x="0" y="0"/>
          <a:chExt cx="0" cy="0"/>
        </a:xfrm>
      </p:grpSpPr>
      <p:grpSp>
        <p:nvGrpSpPr>
          <p:cNvPr id="2" name="Group 2"/>
          <p:cNvGrpSpPr/>
          <p:nvPr/>
        </p:nvGrpSpPr>
        <p:grpSpPr>
          <a:xfrm>
            <a:off x="424425" y="980482"/>
            <a:ext cx="4020742" cy="3505200"/>
            <a:chOff x="0" y="0"/>
            <a:chExt cx="1307457" cy="1328345"/>
          </a:xfrm>
        </p:grpSpPr>
        <p:sp>
          <p:nvSpPr>
            <p:cNvPr id="3" name="Freeform 3"/>
            <p:cNvSpPr/>
            <p:nvPr/>
          </p:nvSpPr>
          <p:spPr>
            <a:xfrm>
              <a:off x="0" y="0"/>
              <a:ext cx="1307457" cy="1328345"/>
            </a:xfrm>
            <a:custGeom>
              <a:avLst/>
              <a:gdLst/>
              <a:ahLst/>
              <a:cxnLst/>
              <a:rect l="l" t="t" r="r" b="b"/>
              <a:pathLst>
                <a:path w="1307457" h="1328345">
                  <a:moveTo>
                    <a:pt x="25031" y="0"/>
                  </a:moveTo>
                  <a:lnTo>
                    <a:pt x="1282426" y="0"/>
                  </a:lnTo>
                  <a:cubicBezTo>
                    <a:pt x="1289065" y="0"/>
                    <a:pt x="1295432" y="2637"/>
                    <a:pt x="1300126" y="7332"/>
                  </a:cubicBezTo>
                  <a:cubicBezTo>
                    <a:pt x="1304820" y="12026"/>
                    <a:pt x="1307457" y="18393"/>
                    <a:pt x="1307457" y="25031"/>
                  </a:cubicBezTo>
                  <a:lnTo>
                    <a:pt x="1307457" y="1303313"/>
                  </a:lnTo>
                  <a:cubicBezTo>
                    <a:pt x="1307457" y="1309952"/>
                    <a:pt x="1304820" y="1316319"/>
                    <a:pt x="1300126" y="1321013"/>
                  </a:cubicBezTo>
                  <a:cubicBezTo>
                    <a:pt x="1295432" y="1325708"/>
                    <a:pt x="1289065" y="1328345"/>
                    <a:pt x="1282426" y="1328345"/>
                  </a:cubicBezTo>
                  <a:lnTo>
                    <a:pt x="25031" y="1328345"/>
                  </a:lnTo>
                  <a:cubicBezTo>
                    <a:pt x="18393" y="1328345"/>
                    <a:pt x="12026" y="1325708"/>
                    <a:pt x="7332" y="1321013"/>
                  </a:cubicBezTo>
                  <a:cubicBezTo>
                    <a:pt x="2637" y="1316319"/>
                    <a:pt x="0" y="1309952"/>
                    <a:pt x="0" y="1303313"/>
                  </a:cubicBezTo>
                  <a:lnTo>
                    <a:pt x="0" y="25031"/>
                  </a:lnTo>
                  <a:cubicBezTo>
                    <a:pt x="0" y="18393"/>
                    <a:pt x="2637" y="12026"/>
                    <a:pt x="7332" y="7332"/>
                  </a:cubicBezTo>
                  <a:cubicBezTo>
                    <a:pt x="12026" y="2637"/>
                    <a:pt x="18393" y="0"/>
                    <a:pt x="25031" y="0"/>
                  </a:cubicBezTo>
                  <a:close/>
                </a:path>
              </a:pathLst>
            </a:custGeom>
            <a:solidFill>
              <a:srgbClr val="A7DDDD"/>
            </a:solidFill>
          </p:spPr>
        </p:sp>
        <p:sp>
          <p:nvSpPr>
            <p:cNvPr id="4" name="TextBox 4"/>
            <p:cNvSpPr txBox="1"/>
            <p:nvPr/>
          </p:nvSpPr>
          <p:spPr>
            <a:xfrm>
              <a:off x="0" y="-28575"/>
              <a:ext cx="1307457" cy="1356920"/>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a:off x="2785001" y="5403796"/>
            <a:ext cx="4586226" cy="3352466"/>
          </a:xfrm>
          <a:custGeom>
            <a:avLst/>
            <a:gdLst/>
            <a:ahLst/>
            <a:cxnLst/>
            <a:rect l="l" t="t" r="r" b="b"/>
            <a:pathLst>
              <a:path w="4586226" h="3352466">
                <a:moveTo>
                  <a:pt x="0" y="0"/>
                </a:moveTo>
                <a:lnTo>
                  <a:pt x="4586225" y="0"/>
                </a:lnTo>
                <a:lnTo>
                  <a:pt x="4586225" y="3352466"/>
                </a:lnTo>
                <a:lnTo>
                  <a:pt x="0" y="3352466"/>
                </a:lnTo>
                <a:lnTo>
                  <a:pt x="0" y="0"/>
                </a:lnTo>
                <a:close/>
              </a:path>
            </a:pathLst>
          </a:custGeom>
          <a:blipFill>
            <a:blip r:embed="rId2"/>
            <a:stretch>
              <a:fillRect/>
            </a:stretch>
          </a:blipFill>
        </p:spPr>
      </p:sp>
      <p:sp>
        <p:nvSpPr>
          <p:cNvPr id="6" name="Freeform 6"/>
          <p:cNvSpPr/>
          <p:nvPr/>
        </p:nvSpPr>
        <p:spPr>
          <a:xfrm>
            <a:off x="263242" y="9797689"/>
            <a:ext cx="4708858" cy="3231454"/>
          </a:xfrm>
          <a:custGeom>
            <a:avLst/>
            <a:gdLst/>
            <a:ahLst/>
            <a:cxnLst/>
            <a:rect l="l" t="t" r="r" b="b"/>
            <a:pathLst>
              <a:path w="4708858" h="3231454">
                <a:moveTo>
                  <a:pt x="0" y="0"/>
                </a:moveTo>
                <a:lnTo>
                  <a:pt x="4708858" y="0"/>
                </a:lnTo>
                <a:lnTo>
                  <a:pt x="4708858" y="3231454"/>
                </a:lnTo>
                <a:lnTo>
                  <a:pt x="0" y="3231454"/>
                </a:lnTo>
                <a:lnTo>
                  <a:pt x="0" y="0"/>
                </a:lnTo>
                <a:close/>
              </a:path>
            </a:pathLst>
          </a:custGeom>
          <a:blipFill>
            <a:blip r:embed="rId3"/>
            <a:stretch>
              <a:fillRect/>
            </a:stretch>
          </a:blipFill>
        </p:spPr>
      </p:sp>
      <p:grpSp>
        <p:nvGrpSpPr>
          <p:cNvPr id="7" name="Group 7"/>
          <p:cNvGrpSpPr/>
          <p:nvPr/>
        </p:nvGrpSpPr>
        <p:grpSpPr>
          <a:xfrm>
            <a:off x="3977572" y="13411200"/>
            <a:ext cx="3393655" cy="1725209"/>
            <a:chOff x="0" y="0"/>
            <a:chExt cx="1103542" cy="561000"/>
          </a:xfrm>
        </p:grpSpPr>
        <p:sp>
          <p:nvSpPr>
            <p:cNvPr id="8" name="Freeform 8"/>
            <p:cNvSpPr/>
            <p:nvPr/>
          </p:nvSpPr>
          <p:spPr>
            <a:xfrm>
              <a:off x="0" y="0"/>
              <a:ext cx="1103542" cy="561000"/>
            </a:xfrm>
            <a:custGeom>
              <a:avLst/>
              <a:gdLst/>
              <a:ahLst/>
              <a:cxnLst/>
              <a:rect l="l" t="t" r="r" b="b"/>
              <a:pathLst>
                <a:path w="1103542" h="561000">
                  <a:moveTo>
                    <a:pt x="29657" y="0"/>
                  </a:moveTo>
                  <a:lnTo>
                    <a:pt x="1073886" y="0"/>
                  </a:lnTo>
                  <a:cubicBezTo>
                    <a:pt x="1090265" y="0"/>
                    <a:pt x="1103542" y="13278"/>
                    <a:pt x="1103542" y="29657"/>
                  </a:cubicBezTo>
                  <a:lnTo>
                    <a:pt x="1103542" y="531343"/>
                  </a:lnTo>
                  <a:cubicBezTo>
                    <a:pt x="1103542" y="539209"/>
                    <a:pt x="1100418" y="546752"/>
                    <a:pt x="1094856" y="552314"/>
                  </a:cubicBezTo>
                  <a:cubicBezTo>
                    <a:pt x="1089294" y="557876"/>
                    <a:pt x="1081751" y="561000"/>
                    <a:pt x="1073886" y="561000"/>
                  </a:cubicBezTo>
                  <a:lnTo>
                    <a:pt x="29657" y="561000"/>
                  </a:lnTo>
                  <a:cubicBezTo>
                    <a:pt x="13278" y="561000"/>
                    <a:pt x="0" y="547722"/>
                    <a:pt x="0" y="531343"/>
                  </a:cubicBezTo>
                  <a:lnTo>
                    <a:pt x="0" y="29657"/>
                  </a:lnTo>
                  <a:cubicBezTo>
                    <a:pt x="0" y="13278"/>
                    <a:pt x="13278" y="0"/>
                    <a:pt x="29657" y="0"/>
                  </a:cubicBezTo>
                  <a:close/>
                </a:path>
              </a:pathLst>
            </a:custGeom>
            <a:solidFill>
              <a:srgbClr val="DDC3DD"/>
            </a:solidFill>
          </p:spPr>
        </p:sp>
        <p:sp>
          <p:nvSpPr>
            <p:cNvPr id="9" name="TextBox 9"/>
            <p:cNvSpPr txBox="1"/>
            <p:nvPr/>
          </p:nvSpPr>
          <p:spPr>
            <a:xfrm>
              <a:off x="0" y="-28575"/>
              <a:ext cx="1103542" cy="589575"/>
            </a:xfrm>
            <a:prstGeom prst="rect">
              <a:avLst/>
            </a:prstGeom>
          </p:spPr>
          <p:txBody>
            <a:bodyPr lIns="50800" tIns="50800" rIns="50800" bIns="50800" rtlCol="0" anchor="ctr"/>
            <a:lstStyle/>
            <a:p>
              <a:pPr algn="ctr">
                <a:lnSpc>
                  <a:spcPts val="1960"/>
                </a:lnSpc>
                <a:spcBef>
                  <a:spcPct val="0"/>
                </a:spcBef>
              </a:pPr>
              <a:endParaRPr/>
            </a:p>
          </p:txBody>
        </p:sp>
      </p:grpSp>
      <p:sp>
        <p:nvSpPr>
          <p:cNvPr id="10" name="Freeform 10"/>
          <p:cNvSpPr/>
          <p:nvPr/>
        </p:nvSpPr>
        <p:spPr>
          <a:xfrm>
            <a:off x="4461856" y="1584768"/>
            <a:ext cx="3048000" cy="1809750"/>
          </a:xfrm>
          <a:custGeom>
            <a:avLst/>
            <a:gdLst/>
            <a:ahLst/>
            <a:cxnLst/>
            <a:rect l="l" t="t" r="r" b="b"/>
            <a:pathLst>
              <a:path w="3048000" h="1809750">
                <a:moveTo>
                  <a:pt x="0" y="0"/>
                </a:moveTo>
                <a:lnTo>
                  <a:pt x="3048000" y="0"/>
                </a:lnTo>
                <a:lnTo>
                  <a:pt x="3048000" y="1809750"/>
                </a:lnTo>
                <a:lnTo>
                  <a:pt x="0" y="180975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402569" y="6823344"/>
            <a:ext cx="2382432" cy="681971"/>
          </a:xfrm>
          <a:custGeom>
            <a:avLst/>
            <a:gdLst/>
            <a:ahLst/>
            <a:cxnLst/>
            <a:rect l="l" t="t" r="r" b="b"/>
            <a:pathLst>
              <a:path w="2382432" h="681971">
                <a:moveTo>
                  <a:pt x="0" y="0"/>
                </a:moveTo>
                <a:lnTo>
                  <a:pt x="2382432" y="0"/>
                </a:lnTo>
                <a:lnTo>
                  <a:pt x="2382432" y="681971"/>
                </a:lnTo>
                <a:lnTo>
                  <a:pt x="0" y="68197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a:off x="4976255" y="11047738"/>
            <a:ext cx="2554954" cy="731356"/>
          </a:xfrm>
          <a:custGeom>
            <a:avLst/>
            <a:gdLst/>
            <a:ahLst/>
            <a:cxnLst/>
            <a:rect l="l" t="t" r="r" b="b"/>
            <a:pathLst>
              <a:path w="2554954" h="731356">
                <a:moveTo>
                  <a:pt x="0" y="0"/>
                </a:moveTo>
                <a:lnTo>
                  <a:pt x="2554954" y="0"/>
                </a:lnTo>
                <a:lnTo>
                  <a:pt x="2554954" y="731355"/>
                </a:lnTo>
                <a:lnTo>
                  <a:pt x="0" y="73135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a:off x="1310344" y="15621000"/>
            <a:ext cx="5126299" cy="2915583"/>
          </a:xfrm>
          <a:custGeom>
            <a:avLst/>
            <a:gdLst/>
            <a:ahLst/>
            <a:cxnLst/>
            <a:rect l="l" t="t" r="r" b="b"/>
            <a:pathLst>
              <a:path w="5126299" h="2915583">
                <a:moveTo>
                  <a:pt x="0" y="0"/>
                </a:moveTo>
                <a:lnTo>
                  <a:pt x="5126300" y="0"/>
                </a:lnTo>
                <a:lnTo>
                  <a:pt x="5126300" y="2915583"/>
                </a:lnTo>
                <a:lnTo>
                  <a:pt x="0" y="2915583"/>
                </a:lnTo>
                <a:lnTo>
                  <a:pt x="0" y="0"/>
                </a:lnTo>
                <a:close/>
              </a:path>
            </a:pathLst>
          </a:custGeom>
          <a:blipFill>
            <a:blip r:embed="rId8"/>
            <a:stretch>
              <a:fillRect/>
            </a:stretch>
          </a:blipFill>
        </p:spPr>
      </p:sp>
      <p:sp>
        <p:nvSpPr>
          <p:cNvPr id="14" name="TextBox 14"/>
          <p:cNvSpPr txBox="1"/>
          <p:nvPr/>
        </p:nvSpPr>
        <p:spPr>
          <a:xfrm>
            <a:off x="1234145" y="1121499"/>
            <a:ext cx="2401301" cy="280616"/>
          </a:xfrm>
          <a:prstGeom prst="rect">
            <a:avLst/>
          </a:prstGeom>
        </p:spPr>
        <p:txBody>
          <a:bodyPr lIns="0" tIns="0" rIns="0" bIns="0" rtlCol="0" anchor="t">
            <a:spAutoFit/>
          </a:bodyPr>
          <a:lstStyle/>
          <a:p>
            <a:pPr algn="ctr">
              <a:lnSpc>
                <a:spcPts val="2380"/>
              </a:lnSpc>
              <a:spcBef>
                <a:spcPct val="0"/>
              </a:spcBef>
            </a:pPr>
            <a:r>
              <a:rPr lang="en-US" sz="1700" b="1" dirty="0">
                <a:solidFill>
                  <a:srgbClr val="2B3034"/>
                </a:solidFill>
                <a:latin typeface="Glacial Indifference Bold"/>
                <a:ea typeface="Glacial Indifference Bold"/>
                <a:cs typeface="Glacial Indifference Bold"/>
                <a:sym typeface="Glacial Indifference Bold"/>
              </a:rPr>
              <a:t>Conclusion</a:t>
            </a:r>
          </a:p>
        </p:txBody>
      </p:sp>
      <p:sp>
        <p:nvSpPr>
          <p:cNvPr id="15" name="TextBox 15"/>
          <p:cNvSpPr txBox="1"/>
          <p:nvPr/>
        </p:nvSpPr>
        <p:spPr>
          <a:xfrm>
            <a:off x="493367" y="1591140"/>
            <a:ext cx="3882855" cy="1946046"/>
          </a:xfrm>
          <a:prstGeom prst="rect">
            <a:avLst/>
          </a:prstGeom>
        </p:spPr>
        <p:txBody>
          <a:bodyPr lIns="0" tIns="0" rIns="0" bIns="0" rtlCol="0" anchor="t">
            <a:spAutoFit/>
          </a:bodyPr>
          <a:lstStyle/>
          <a:p>
            <a:pPr marL="129541" lvl="1">
              <a:lnSpc>
                <a:spcPts val="1680"/>
              </a:lnSpc>
            </a:pPr>
            <a:r>
              <a:rPr lang="en-US" sz="1200" dirty="0">
                <a:solidFill>
                  <a:srgbClr val="2B3034"/>
                </a:solidFill>
                <a:latin typeface="Glacial Indifference"/>
                <a:ea typeface="Glacial Indifference"/>
                <a:cs typeface="Glacial Indifference"/>
                <a:sym typeface="Glacial Indifference"/>
              </a:rPr>
              <a:t>The modules (Honesty and Respect) have expanded my knowledge and encouraged me to offer respectful and culturally safe care to Indigenous patients. I will acknowledge colonial oppression and past wrongdoings, honor the unique experiences and identities of my Indigenous, and build trusting relationships with them through inclusive and quality care. I will offer patient-centered, holistic, and compassionate care and promote mutual respect in my all interactions with patients.</a:t>
            </a:r>
            <a:endParaRPr lang="en-US" sz="1200" dirty="0">
              <a:solidFill>
                <a:srgbClr val="2B3034"/>
              </a:solidFill>
              <a:latin typeface="Glacial Indifference"/>
              <a:ea typeface="Glacial Indifference"/>
              <a:cs typeface="Glacial Indifference"/>
              <a:sym typeface="Glacial Indifference"/>
            </a:endParaRPr>
          </a:p>
        </p:txBody>
      </p:sp>
      <p:sp>
        <p:nvSpPr>
          <p:cNvPr id="16" name="TextBox 16"/>
          <p:cNvSpPr txBox="1"/>
          <p:nvPr/>
        </p:nvSpPr>
        <p:spPr>
          <a:xfrm>
            <a:off x="4785205" y="5088282"/>
            <a:ext cx="2401301" cy="280616"/>
          </a:xfrm>
          <a:prstGeom prst="rect">
            <a:avLst/>
          </a:prstGeom>
        </p:spPr>
        <p:txBody>
          <a:bodyPr lIns="0" tIns="0" rIns="0" bIns="0" rtlCol="0" anchor="t">
            <a:spAutoFit/>
          </a:bodyPr>
          <a:lstStyle/>
          <a:p>
            <a:pPr algn="ctr">
              <a:lnSpc>
                <a:spcPts val="2380"/>
              </a:lnSpc>
              <a:spcBef>
                <a:spcPct val="0"/>
              </a:spcBef>
            </a:pPr>
            <a:r>
              <a:rPr lang="en-US" sz="1700" b="1" dirty="0">
                <a:solidFill>
                  <a:srgbClr val="2B3034"/>
                </a:solidFill>
                <a:latin typeface="Glacial Indifference Bold"/>
                <a:ea typeface="Glacial Indifference Bold"/>
                <a:cs typeface="Glacial Indifference Bold"/>
                <a:sym typeface="Glacial Indifference Bold"/>
              </a:rPr>
              <a:t>Certificate (Honesty)</a:t>
            </a:r>
          </a:p>
        </p:txBody>
      </p:sp>
      <p:sp>
        <p:nvSpPr>
          <p:cNvPr id="17" name="TextBox 17"/>
          <p:cNvSpPr txBox="1"/>
          <p:nvPr/>
        </p:nvSpPr>
        <p:spPr>
          <a:xfrm>
            <a:off x="562312" y="9517073"/>
            <a:ext cx="2401301" cy="280616"/>
          </a:xfrm>
          <a:prstGeom prst="rect">
            <a:avLst/>
          </a:prstGeom>
        </p:spPr>
        <p:txBody>
          <a:bodyPr lIns="0" tIns="0" rIns="0" bIns="0" rtlCol="0" anchor="t">
            <a:spAutoFit/>
          </a:bodyPr>
          <a:lstStyle/>
          <a:p>
            <a:pPr algn="ctr">
              <a:lnSpc>
                <a:spcPts val="2380"/>
              </a:lnSpc>
              <a:spcBef>
                <a:spcPct val="0"/>
              </a:spcBef>
            </a:pPr>
            <a:r>
              <a:rPr lang="en-US" sz="1700" b="1" dirty="0">
                <a:solidFill>
                  <a:srgbClr val="2B3034"/>
                </a:solidFill>
                <a:latin typeface="Glacial Indifference Bold"/>
                <a:ea typeface="Glacial Indifference Bold"/>
                <a:cs typeface="Glacial Indifference Bold"/>
                <a:sym typeface="Glacial Indifference Bold"/>
              </a:rPr>
              <a:t>Certificate (Respect)</a:t>
            </a:r>
          </a:p>
        </p:txBody>
      </p:sp>
      <p:sp>
        <p:nvSpPr>
          <p:cNvPr id="18" name="TextBox 18"/>
          <p:cNvSpPr txBox="1"/>
          <p:nvPr/>
        </p:nvSpPr>
        <p:spPr>
          <a:xfrm>
            <a:off x="4306177" y="13411200"/>
            <a:ext cx="2401301" cy="280616"/>
          </a:xfrm>
          <a:prstGeom prst="rect">
            <a:avLst/>
          </a:prstGeom>
        </p:spPr>
        <p:txBody>
          <a:bodyPr lIns="0" tIns="0" rIns="0" bIns="0" rtlCol="0" anchor="t">
            <a:spAutoFit/>
          </a:bodyPr>
          <a:lstStyle/>
          <a:p>
            <a:pPr algn="ctr">
              <a:lnSpc>
                <a:spcPts val="2380"/>
              </a:lnSpc>
              <a:spcBef>
                <a:spcPct val="0"/>
              </a:spcBef>
            </a:pPr>
            <a:r>
              <a:rPr lang="en-US" sz="1700" b="1">
                <a:solidFill>
                  <a:srgbClr val="2B3034"/>
                </a:solidFill>
                <a:latin typeface="Glacial Indifference Bold"/>
                <a:ea typeface="Glacial Indifference Bold"/>
                <a:cs typeface="Glacial Indifference Bold"/>
                <a:sym typeface="Glacial Indifference Bold"/>
              </a:rPr>
              <a:t>References</a:t>
            </a:r>
          </a:p>
        </p:txBody>
      </p:sp>
      <p:sp>
        <p:nvSpPr>
          <p:cNvPr id="19" name="TextBox 19"/>
          <p:cNvSpPr txBox="1"/>
          <p:nvPr/>
        </p:nvSpPr>
        <p:spPr>
          <a:xfrm>
            <a:off x="4179756" y="13860365"/>
            <a:ext cx="3006750" cy="826878"/>
          </a:xfrm>
          <a:prstGeom prst="rect">
            <a:avLst/>
          </a:prstGeom>
        </p:spPr>
        <p:txBody>
          <a:bodyPr lIns="0" tIns="0" rIns="0" bIns="0" rtlCol="0" anchor="t">
            <a:spAutoFit/>
          </a:bodyPr>
          <a:lstStyle/>
          <a:p>
            <a:pPr algn="l">
              <a:lnSpc>
                <a:spcPts val="1680"/>
              </a:lnSpc>
            </a:pPr>
            <a:r>
              <a:rPr lang="en-US" sz="1200" dirty="0">
                <a:solidFill>
                  <a:srgbClr val="2B3034"/>
                </a:solidFill>
                <a:latin typeface="Glacial Indifference"/>
                <a:ea typeface="Glacial Indifference"/>
                <a:cs typeface="Glacial Indifference"/>
                <a:sym typeface="Glacial Indifference"/>
              </a:rPr>
              <a:t>Durham College (</a:t>
            </a:r>
            <a:r>
              <a:rPr lang="en-US" sz="1200" dirty="0" err="1">
                <a:solidFill>
                  <a:srgbClr val="2B3034"/>
                </a:solidFill>
                <a:latin typeface="Glacial Indifference"/>
                <a:ea typeface="Glacial Indifference"/>
                <a:cs typeface="Glacial Indifference"/>
                <a:sym typeface="Glacial Indifference"/>
              </a:rPr>
              <a:t>n.d</a:t>
            </a:r>
            <a:r>
              <a:rPr lang="en-US" sz="1200" dirty="0">
                <a:solidFill>
                  <a:srgbClr val="2B3034"/>
                </a:solidFill>
                <a:latin typeface="Glacial Indifference"/>
                <a:ea typeface="Glacial Indifference"/>
                <a:cs typeface="Glacial Indifference"/>
                <a:sym typeface="Glacial Indifference"/>
              </a:rPr>
              <a:t>). Honesty Module. Indigenous Histories and Reconciliation </a:t>
            </a:r>
          </a:p>
          <a:p>
            <a:pPr algn="l">
              <a:lnSpc>
                <a:spcPts val="1680"/>
              </a:lnSpc>
            </a:pPr>
            <a:r>
              <a:rPr lang="en-US" sz="1200" dirty="0">
                <a:solidFill>
                  <a:srgbClr val="2B3034"/>
                </a:solidFill>
                <a:latin typeface="Glacial Indifference"/>
                <a:ea typeface="Glacial Indifference"/>
                <a:cs typeface="Glacial Indifference"/>
                <a:sym typeface="Glacial Indifference"/>
              </a:rPr>
              <a:t>Durham College (</a:t>
            </a:r>
            <a:r>
              <a:rPr lang="en-US" sz="1200" dirty="0" err="1">
                <a:solidFill>
                  <a:srgbClr val="2B3034"/>
                </a:solidFill>
                <a:latin typeface="Glacial Indifference"/>
                <a:ea typeface="Glacial Indifference"/>
                <a:cs typeface="Glacial Indifference"/>
                <a:sym typeface="Glacial Indifference"/>
              </a:rPr>
              <a:t>n.d</a:t>
            </a:r>
            <a:r>
              <a:rPr lang="en-US" sz="1200" dirty="0">
                <a:solidFill>
                  <a:srgbClr val="2B3034"/>
                </a:solidFill>
                <a:latin typeface="Glacial Indifference"/>
                <a:ea typeface="Glacial Indifference"/>
                <a:cs typeface="Glacial Indifference"/>
                <a:sym typeface="Glacial Indifference"/>
              </a:rPr>
              <a:t>). Respect Module. Indigenous Histories and Reconciliation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539</Words>
  <Application>Microsoft Office PowerPoint</Application>
  <PresentationFormat>Custom</PresentationFormat>
  <Paragraphs>20</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Glacial Indifference Bold Italics</vt:lpstr>
      <vt:lpstr>Glacial Indifference</vt:lpstr>
      <vt:lpstr>Glacial Indifference Bold</vt:lpstr>
      <vt:lpstr>Glacial Indifference Italics</vt:lpstr>
      <vt:lpstr>Office Theme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Colorful Illustrative Digital Marketing Infographic</dc:title>
  <dc:creator>Dell</dc:creator>
  <cp:lastModifiedBy>Dell</cp:lastModifiedBy>
  <cp:revision>6</cp:revision>
  <dcterms:created xsi:type="dcterms:W3CDTF">2006-08-16T00:00:00Z</dcterms:created>
  <dcterms:modified xsi:type="dcterms:W3CDTF">2024-11-08T02:55:50Z</dcterms:modified>
  <dc:identifier>DAGV2k-VQVw</dc:identifier>
</cp:coreProperties>
</file>